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autoCompressPictures="0">
  <p:sldMasterIdLst>
    <p:sldMasterId id="2147483651" r:id="rId1"/>
  </p:sldMasterIdLst>
  <p:notesMasterIdLst>
    <p:notesMasterId r:id="rId48"/>
  </p:notesMasterIdLst>
  <p:handoutMasterIdLst>
    <p:handoutMasterId r:id="rId49"/>
  </p:handoutMasterIdLst>
  <p:sldIdLst>
    <p:sldId id="826" r:id="rId2"/>
    <p:sldId id="747" r:id="rId3"/>
    <p:sldId id="508" r:id="rId4"/>
    <p:sldId id="653" r:id="rId5"/>
    <p:sldId id="781" r:id="rId6"/>
    <p:sldId id="791" r:id="rId7"/>
    <p:sldId id="819" r:id="rId8"/>
    <p:sldId id="792" r:id="rId9"/>
    <p:sldId id="794" r:id="rId10"/>
    <p:sldId id="820" r:id="rId11"/>
    <p:sldId id="790" r:id="rId12"/>
    <p:sldId id="825" r:id="rId13"/>
    <p:sldId id="782" r:id="rId14"/>
    <p:sldId id="783" r:id="rId15"/>
    <p:sldId id="784" r:id="rId16"/>
    <p:sldId id="785" r:id="rId17"/>
    <p:sldId id="786" r:id="rId18"/>
    <p:sldId id="787" r:id="rId19"/>
    <p:sldId id="788" r:id="rId20"/>
    <p:sldId id="821" r:id="rId21"/>
    <p:sldId id="822" r:id="rId22"/>
    <p:sldId id="789" r:id="rId23"/>
    <p:sldId id="828" r:id="rId24"/>
    <p:sldId id="796" r:id="rId25"/>
    <p:sldId id="797" r:id="rId26"/>
    <p:sldId id="798" r:id="rId27"/>
    <p:sldId id="799" r:id="rId28"/>
    <p:sldId id="803" r:id="rId29"/>
    <p:sldId id="804" r:id="rId30"/>
    <p:sldId id="805" r:id="rId31"/>
    <p:sldId id="829" r:id="rId32"/>
    <p:sldId id="827" r:id="rId33"/>
    <p:sldId id="780" r:id="rId34"/>
    <p:sldId id="806" r:id="rId35"/>
    <p:sldId id="807" r:id="rId36"/>
    <p:sldId id="808" r:id="rId37"/>
    <p:sldId id="809" r:id="rId38"/>
    <p:sldId id="810" r:id="rId39"/>
    <p:sldId id="811" r:id="rId40"/>
    <p:sldId id="812" r:id="rId41"/>
    <p:sldId id="813" r:id="rId42"/>
    <p:sldId id="814" r:id="rId43"/>
    <p:sldId id="815" r:id="rId44"/>
    <p:sldId id="816" r:id="rId45"/>
    <p:sldId id="817" r:id="rId46"/>
    <p:sldId id="818" r:id="rId47"/>
  </p:sldIdLst>
  <p:sldSz cx="9144000" cy="6858000" type="screen4x3"/>
  <p:notesSz cx="6858000" cy="9144000"/>
  <p:custDataLst>
    <p:tags r:id="rId50"/>
  </p:custDataLst>
  <p:defaultTextStyle>
    <a:defPPr>
      <a:defRPr lang="en-US"/>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orient="horz" pos="3936">
          <p15:clr>
            <a:srgbClr val="A4A3A4"/>
          </p15:clr>
        </p15:guide>
        <p15:guide id="3" orient="horz" pos="96">
          <p15:clr>
            <a:srgbClr val="A4A3A4"/>
          </p15:clr>
        </p15:guide>
        <p15:guide id="4" orient="horz" pos="2688">
          <p15:clr>
            <a:srgbClr val="A4A3A4"/>
          </p15:clr>
        </p15:guide>
        <p15:guide id="5" pos="144">
          <p15:clr>
            <a:srgbClr val="A4A3A4"/>
          </p15:clr>
        </p15:guide>
        <p15:guide id="6" pos="2032">
          <p15:clr>
            <a:srgbClr val="A4A3A4"/>
          </p15:clr>
        </p15:guide>
        <p15:guide id="7" pos="391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89362"/>
  </p:normalViewPr>
  <p:slideViewPr>
    <p:cSldViewPr>
      <p:cViewPr varScale="1">
        <p:scale>
          <a:sx n="101" d="100"/>
          <a:sy n="101" d="100"/>
        </p:scale>
        <p:origin x="1664" y="192"/>
      </p:cViewPr>
      <p:guideLst>
        <p:guide orient="horz" pos="816"/>
        <p:guide orient="horz" pos="3936"/>
        <p:guide orient="horz" pos="96"/>
        <p:guide orient="horz" pos="2688"/>
        <p:guide pos="144"/>
        <p:guide pos="2032"/>
        <p:guide pos="3913"/>
      </p:guideLst>
    </p:cSldViewPr>
  </p:slideViewPr>
  <p:outlineViewPr>
    <p:cViewPr>
      <p:scale>
        <a:sx n="33" d="100"/>
        <a:sy n="33" d="100"/>
      </p:scale>
      <p:origin x="0" y="-2984"/>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92" d="100"/>
          <a:sy n="92" d="100"/>
        </p:scale>
        <p:origin x="-27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F1E4CDC-25F4-0447-9A7D-D79DF6EC8321}"/>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200" b="0">
                <a:latin typeface="Times New Roman" charset="0"/>
                <a:ea typeface="ＭＳ Ｐゴシック" charset="0"/>
                <a:cs typeface="ＭＳ Ｐゴシック" charset="0"/>
              </a:defRPr>
            </a:lvl1pPr>
          </a:lstStyle>
          <a:p>
            <a:pPr>
              <a:defRPr/>
            </a:pPr>
            <a:endParaRPr lang="en-US"/>
          </a:p>
        </p:txBody>
      </p:sp>
      <p:sp>
        <p:nvSpPr>
          <p:cNvPr id="32771" name="Rectangle 3">
            <a:extLst>
              <a:ext uri="{FF2B5EF4-FFF2-40B4-BE49-F238E27FC236}">
                <a16:creationId xmlns:a16="http://schemas.microsoft.com/office/drawing/2014/main" id="{DC351793-FA10-1B42-A11A-0AC72DBFF723}"/>
              </a:ext>
            </a:extLst>
          </p:cNvPr>
          <p:cNvSpPr>
            <a:spLocks noGrp="1" noChangeArrowheads="1"/>
          </p:cNvSpPr>
          <p:nvPr>
            <p:ph type="dt" sz="quarter"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200" b="0">
                <a:latin typeface="Times New Roman" charset="0"/>
                <a:ea typeface="ＭＳ Ｐゴシック" charset="0"/>
                <a:cs typeface="ＭＳ Ｐゴシック" charset="0"/>
              </a:defRPr>
            </a:lvl1pPr>
          </a:lstStyle>
          <a:p>
            <a:pPr>
              <a:defRPr/>
            </a:pPr>
            <a:endParaRPr lang="en-US"/>
          </a:p>
        </p:txBody>
      </p:sp>
      <p:sp>
        <p:nvSpPr>
          <p:cNvPr id="32772" name="Rectangle 4">
            <a:extLst>
              <a:ext uri="{FF2B5EF4-FFF2-40B4-BE49-F238E27FC236}">
                <a16:creationId xmlns:a16="http://schemas.microsoft.com/office/drawing/2014/main" id="{90723222-9133-244E-B74A-577BA995665F}"/>
              </a:ext>
            </a:extLst>
          </p:cNvPr>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defRPr sz="1200" b="0">
                <a:latin typeface="Times New Roman" charset="0"/>
                <a:ea typeface="ＭＳ Ｐゴシック" charset="0"/>
                <a:cs typeface="ＭＳ Ｐゴシック" charset="0"/>
              </a:defRPr>
            </a:lvl1pPr>
          </a:lstStyle>
          <a:p>
            <a:pPr>
              <a:defRPr/>
            </a:pPr>
            <a:endParaRPr lang="en-US"/>
          </a:p>
        </p:txBody>
      </p:sp>
      <p:sp>
        <p:nvSpPr>
          <p:cNvPr id="32773" name="Rectangle 5">
            <a:extLst>
              <a:ext uri="{FF2B5EF4-FFF2-40B4-BE49-F238E27FC236}">
                <a16:creationId xmlns:a16="http://schemas.microsoft.com/office/drawing/2014/main" id="{F7223A37-1367-3B44-9A76-BA4846DA876E}"/>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a:defRPr sz="1200" b="0"/>
            </a:lvl1pPr>
          </a:lstStyle>
          <a:p>
            <a:fld id="{F7C86855-7CD9-864F-83D1-C400952A652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D070D774-C9F6-B84C-93DE-85DD09C27853}"/>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kumimoji="0" sz="1200" b="0">
                <a:latin typeface="Times New Roman"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835AD2FC-EBB0-3147-94E2-86D1DCAEFDC4}"/>
              </a:ext>
            </a:extLst>
          </p:cNvPr>
          <p:cNvSpPr>
            <a:spLocks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08EE2783-259E-7741-9492-0B7F8B659080}"/>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a:extLst>
              <a:ext uri="{FF2B5EF4-FFF2-40B4-BE49-F238E27FC236}">
                <a16:creationId xmlns:a16="http://schemas.microsoft.com/office/drawing/2014/main" id="{979198BB-CC9F-EB44-88B9-27F8A6E743E5}"/>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kumimoji="0" sz="1200" b="0">
                <a:latin typeface="Times New Roman" charset="0"/>
                <a:ea typeface="ＭＳ Ｐゴシック" charset="0"/>
                <a:cs typeface="ＭＳ Ｐゴシック" charset="0"/>
              </a:defRPr>
            </a:lvl1pPr>
          </a:lstStyle>
          <a:p>
            <a:pPr>
              <a:defRPr/>
            </a:pPr>
            <a:endParaRPr lang="en-US"/>
          </a:p>
        </p:txBody>
      </p:sp>
      <p:sp>
        <p:nvSpPr>
          <p:cNvPr id="2054" name="Rectangle 6">
            <a:extLst>
              <a:ext uri="{FF2B5EF4-FFF2-40B4-BE49-F238E27FC236}">
                <a16:creationId xmlns:a16="http://schemas.microsoft.com/office/drawing/2014/main" id="{B6FA1852-C0D7-DA42-AD26-B04EB5C866CB}"/>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defRPr kumimoji="0" sz="1200" b="0">
                <a:latin typeface="Times New Roman" charset="0"/>
                <a:ea typeface="ＭＳ Ｐゴシック" charset="0"/>
                <a:cs typeface="ＭＳ Ｐゴシック" charset="0"/>
              </a:defRPr>
            </a:lvl1pPr>
          </a:lstStyle>
          <a:p>
            <a:pPr>
              <a:defRPr/>
            </a:pPr>
            <a:endParaRPr lang="en-US"/>
          </a:p>
        </p:txBody>
      </p:sp>
      <p:sp>
        <p:nvSpPr>
          <p:cNvPr id="2055" name="Rectangle 7">
            <a:extLst>
              <a:ext uri="{FF2B5EF4-FFF2-40B4-BE49-F238E27FC236}">
                <a16:creationId xmlns:a16="http://schemas.microsoft.com/office/drawing/2014/main" id="{155B1103-E981-074D-B3EC-A7D5DF21EEC8}"/>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a:defRPr kumimoji="0" sz="1200" b="0"/>
            </a:lvl1pPr>
          </a:lstStyle>
          <a:p>
            <a:fld id="{B8DFD718-39F0-3B42-ACB0-DD946BE2BC4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949127C3-40B6-D244-B445-B1C1CA83F0AE}"/>
              </a:ext>
            </a:extLst>
          </p:cNvPr>
          <p:cNvSpPr>
            <a:spLocks noGrp="1" noRot="1" noChangeAspect="1" noChangeArrowheads="1" noTextEdit="1"/>
          </p:cNvSpPr>
          <p:nvPr>
            <p:ph type="sldImg"/>
          </p:nvPr>
        </p:nvSpPr>
        <p:spPr>
          <a:ln/>
        </p:spPr>
      </p:sp>
      <p:sp>
        <p:nvSpPr>
          <p:cNvPr id="6146" name="Notes Placeholder 2">
            <a:extLst>
              <a:ext uri="{FF2B5EF4-FFF2-40B4-BE49-F238E27FC236}">
                <a16:creationId xmlns:a16="http://schemas.microsoft.com/office/drawing/2014/main" id="{750B0458-5FE2-A04A-96D5-73826C9F35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6147" name="Slide Number Placeholder 3">
            <a:extLst>
              <a:ext uri="{FF2B5EF4-FFF2-40B4-BE49-F238E27FC236}">
                <a16:creationId xmlns:a16="http://schemas.microsoft.com/office/drawing/2014/main" id="{18DEF022-402B-A646-AF01-D56F3DCFE54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D12FDE1-6F63-D149-BA73-3B294359A464}" type="slidenum">
              <a:rPr kumimoji="0" lang="en-US" altLang="en-US" sz="1200" b="0"/>
              <a:pPr/>
              <a:t>2</a:t>
            </a:fld>
            <a:endParaRPr kumimoji="0" lang="en-US" altLang="en-US"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69A0F99-79B4-4D4B-A69B-2289F3737399}"/>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29AE0F6E-8F3B-2E43-9F45-EBFCB91D3B4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1B6A0349-804D-E44A-B0C7-2580538366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41EC886-10A6-0442-8211-D3B92E972D96}" type="slidenum">
              <a:rPr kumimoji="0" lang="en-US" altLang="en-US" sz="1200" b="0"/>
              <a:pPr/>
              <a:t>12</a:t>
            </a:fld>
            <a:endParaRPr kumimoji="0" lang="en-US" alt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A33F7961-A6FE-4D42-9227-8DBF88F1E386}"/>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77FD9B94-6774-C448-A3E0-275BCDEA5655}"/>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dirty="0">
                <a:ea typeface="ＭＳ Ｐゴシック" charset="-128"/>
              </a:rPr>
              <a:t>WHAT GAMETES FROM </a:t>
            </a:r>
            <a:r>
              <a:rPr lang="en-US" altLang="en-US" b="1" dirty="0" err="1">
                <a:ea typeface="ＭＳ Ｐゴシック" charset="-128"/>
              </a:rPr>
              <a:t>AbBb</a:t>
            </a:r>
            <a:r>
              <a:rPr lang="en-US" altLang="en-US" b="1" dirty="0">
                <a:ea typeface="ＭＳ Ｐゴシック" charset="-128"/>
              </a:rPr>
              <a:t>? REMINDER OF HOW YOU GET THOSE OPTIONS: MEIOSIS!!</a:t>
            </a:r>
          </a:p>
          <a:p>
            <a:pPr marL="171450" indent="-171450">
              <a:buFontTx/>
              <a:buChar char="•"/>
              <a:defRPr/>
            </a:pPr>
            <a:r>
              <a:rPr lang="en-US" altLang="en-US" dirty="0">
                <a:ea typeface="ＭＳ Ｐゴシック" charset="-128"/>
              </a:rPr>
              <a:t>Crossing over occurred!</a:t>
            </a:r>
          </a:p>
          <a:p>
            <a:pPr marL="171450" indent="-171450">
              <a:buFontTx/>
              <a:buChar char="•"/>
              <a:defRPr/>
            </a:pPr>
            <a:r>
              <a:rPr lang="en-US" altLang="en-US" dirty="0">
                <a:ea typeface="ＭＳ Ｐゴシック" charset="-128"/>
              </a:rPr>
              <a:t>Crossing over occurs more frequently if genes are VERY far apart</a:t>
            </a:r>
          </a:p>
        </p:txBody>
      </p:sp>
      <p:sp>
        <p:nvSpPr>
          <p:cNvPr id="27651" name="Slide Number Placeholder 3">
            <a:extLst>
              <a:ext uri="{FF2B5EF4-FFF2-40B4-BE49-F238E27FC236}">
                <a16:creationId xmlns:a16="http://schemas.microsoft.com/office/drawing/2014/main" id="{7CA3EE44-0CD5-A74A-B512-6CD07398043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5B3CBED-1E4C-7445-8B3E-A949D9E1BD6D}" type="slidenum">
              <a:rPr kumimoji="0" lang="en-US" altLang="en-US" sz="1200" b="0"/>
              <a:pPr/>
              <a:t>13</a:t>
            </a:fld>
            <a:endParaRPr kumimoji="0" lang="en-US" altLang="en-US"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615E4CF-BB5D-114D-84F7-2FDEC6B52980}"/>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E1FC7DE7-942D-534E-B426-E6885E6AEFA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FC2CB34A-FCE4-2948-B68D-E75454D941F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998F15C-040B-524C-B83E-3711A6789F44}" type="slidenum">
              <a:rPr kumimoji="0" lang="en-US" altLang="en-US" sz="1200" b="0"/>
              <a:pPr/>
              <a:t>14</a:t>
            </a:fld>
            <a:endParaRPr kumimoji="0" lang="en-US" altLang="en-US" sz="12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1B6D09D4-8DE5-CA45-A5BA-FE09D7297E42}"/>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90EE8EBF-A060-0E4C-8C88-FC8422C93BF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B6C91FBF-05FE-8943-A57D-7A4821397B1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AD82B50-5B41-C240-ADBC-76D19CC76348}" type="slidenum">
              <a:rPr kumimoji="0" lang="en-US" altLang="en-US" sz="1200" b="0"/>
              <a:pPr/>
              <a:t>15</a:t>
            </a:fld>
            <a:endParaRPr kumimoji="0" lang="en-US" altLang="en-US"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7681A513-CCFC-DD40-BA70-FA644BA41ADA}"/>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657E75CF-1460-E34C-A1CC-55803F8215B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b="1">
                <a:latin typeface="Arial" panose="020B0604020202020204" pitchFamily="34" charset="0"/>
                <a:ea typeface="ＭＳ Ｐゴシック" panose="020B0600070205080204" pitchFamily="34" charset="-128"/>
              </a:rPr>
              <a:t>Always start by making a key</a:t>
            </a:r>
            <a:r>
              <a:rPr lang="en-US" altLang="en-US">
                <a:latin typeface="Arial" panose="020B0604020202020204" pitchFamily="34" charset="0"/>
                <a:ea typeface="ＭＳ Ｐゴシック" panose="020B0600070205080204" pitchFamily="34" charset="-128"/>
              </a:rPr>
              <a:t>: RR and Rr = red; rr = purple; VV and Vv = normal; vv = vestigal </a:t>
            </a:r>
          </a:p>
          <a:p>
            <a:pPr marL="171450" indent="-171450"/>
            <a:r>
              <a:rPr lang="en-US" altLang="en-US">
                <a:latin typeface="Arial" panose="020B0604020202020204" pitchFamily="34" charset="0"/>
                <a:ea typeface="ＭＳ Ｐゴシック" panose="020B0600070205080204" pitchFamily="34" charset="-128"/>
              </a:rPr>
              <a:t>Vestigial: forming a very small remnant of something that was once much larger or more noticeable.</a:t>
            </a:r>
          </a:p>
        </p:txBody>
      </p:sp>
      <p:sp>
        <p:nvSpPr>
          <p:cNvPr id="33795" name="Slide Number Placeholder 3">
            <a:extLst>
              <a:ext uri="{FF2B5EF4-FFF2-40B4-BE49-F238E27FC236}">
                <a16:creationId xmlns:a16="http://schemas.microsoft.com/office/drawing/2014/main" id="{54992531-56EC-BA4E-B1D1-7156F12F067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0C4D5483-4289-7E41-AD0B-85C46F0DACA1}" type="slidenum">
              <a:rPr kumimoji="0" lang="en-US" altLang="en-US" sz="1200" b="0"/>
              <a:pPr/>
              <a:t>16</a:t>
            </a:fld>
            <a:endParaRPr kumimoji="0" lang="en-US" altLang="en-US"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3F151A02-5D92-E54F-90FF-9B19B4C8A43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51AA9DAA-C97E-9C4E-8497-8D900C3797B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a:latin typeface="Arial" panose="020B0604020202020204" pitchFamily="34" charset="0"/>
                <a:ea typeface="ＭＳ Ｐゴシック" panose="020B0600070205080204" pitchFamily="34" charset="-128"/>
              </a:rPr>
              <a:t>Pr+prVg+vg crossed to prprvgvg </a:t>
            </a:r>
            <a:r>
              <a:rPr lang="en-US" altLang="en-US">
                <a:latin typeface="Arial" panose="020B0604020202020204" pitchFamily="34" charset="0"/>
                <a:ea typeface="ＭＳ Ｐゴシック" panose="020B0600070205080204" pitchFamily="34" charset="-128"/>
                <a:sym typeface="Wingdings" pitchFamily="2" charset="2"/>
              </a:rPr>
              <a:t> expect 1:1:1:1 ratio (red normal : red vestigal : purple normal : purple vestigal)</a:t>
            </a:r>
            <a:endParaRPr lang="en-US" altLang="en-US">
              <a:latin typeface="Arial" panose="020B0604020202020204" pitchFamily="34" charset="0"/>
              <a:ea typeface="ＭＳ Ｐゴシック" panose="020B0600070205080204" pitchFamily="34" charset="-128"/>
            </a:endParaRPr>
          </a:p>
          <a:p>
            <a:pPr marL="171450" indent="-171450"/>
            <a:r>
              <a:rPr lang="en-US" altLang="en-US">
                <a:latin typeface="Arial" panose="020B0604020202020204" pitchFamily="34" charset="0"/>
                <a:ea typeface="ＭＳ Ｐゴシック" panose="020B0600070205080204" pitchFamily="34" charset="-128"/>
              </a:rPr>
              <a:t>Vestigial: forming a very small remnant of something that was once much larger or more noticeable.</a:t>
            </a:r>
          </a:p>
        </p:txBody>
      </p:sp>
      <p:sp>
        <p:nvSpPr>
          <p:cNvPr id="35843" name="Slide Number Placeholder 3">
            <a:extLst>
              <a:ext uri="{FF2B5EF4-FFF2-40B4-BE49-F238E27FC236}">
                <a16:creationId xmlns:a16="http://schemas.microsoft.com/office/drawing/2014/main" id="{B8225040-7B85-CF43-A4C3-53DFEBD1A3E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0034EC9-825C-7144-A41A-3FB68CCBA4C0}" type="slidenum">
              <a:rPr kumimoji="0" lang="en-US" altLang="en-US" sz="1200" b="0"/>
              <a:pPr/>
              <a:t>17</a:t>
            </a:fld>
            <a:endParaRPr kumimoji="0" lang="en-US" alt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652B2107-7A77-4B41-A798-498A3EEC5577}"/>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6CF1CE61-D90B-4B41-A314-62B5244A9EC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b="1">
                <a:solidFill>
                  <a:srgbClr val="FF0000"/>
                </a:solidFill>
                <a:latin typeface="Arial" panose="020B0604020202020204" pitchFamily="34" charset="0"/>
                <a:ea typeface="ＭＳ Ｐゴシック" panose="020B0600070205080204" pitchFamily="34" charset="-128"/>
              </a:rPr>
              <a:t>The four classes of offspring are not produced in equal numbers, which tell us that the purple and vestigial genes are linked! </a:t>
            </a:r>
            <a:r>
              <a:rPr lang="en-US" altLang="en-US">
                <a:latin typeface="Arial" panose="020B0604020202020204" pitchFamily="34" charset="0"/>
                <a:ea typeface="ＭＳ Ｐゴシック" panose="020B0600070205080204" pitchFamily="34" charset="-128"/>
              </a:rPr>
              <a:t>As expected for linked genes, </a:t>
            </a:r>
            <a:r>
              <a:rPr lang="en-US" altLang="en-US" u="sng">
                <a:latin typeface="Arial" panose="020B0604020202020204" pitchFamily="34" charset="0"/>
                <a:ea typeface="ＭＳ Ｐゴシック" panose="020B0600070205080204" pitchFamily="34" charset="-128"/>
              </a:rPr>
              <a:t>the parental chromosome configurations are over-represented in the offspring</a:t>
            </a:r>
            <a:r>
              <a:rPr lang="en-US" altLang="en-US">
                <a:latin typeface="Arial" panose="020B0604020202020204" pitchFamily="34" charset="0"/>
                <a:ea typeface="ＭＳ Ｐゴシック" panose="020B0600070205080204" pitchFamily="34" charset="-128"/>
              </a:rPr>
              <a:t>, while the recombinant chromosome configurations are under-represented. To measure linkage quantitatively, we can calculate the recombination frequency (RF) between the two genes. </a:t>
            </a:r>
          </a:p>
        </p:txBody>
      </p:sp>
      <p:sp>
        <p:nvSpPr>
          <p:cNvPr id="37891" name="Slide Number Placeholder 3">
            <a:extLst>
              <a:ext uri="{FF2B5EF4-FFF2-40B4-BE49-F238E27FC236}">
                <a16:creationId xmlns:a16="http://schemas.microsoft.com/office/drawing/2014/main" id="{D99EBD51-6304-0A42-99A3-7EF2E695A17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3C6CB7BA-F132-F947-8E76-9421D9750C4B}" type="slidenum">
              <a:rPr kumimoji="0" lang="en-US" altLang="en-US" sz="1200" b="0"/>
              <a:pPr/>
              <a:t>18</a:t>
            </a:fld>
            <a:endParaRPr kumimoji="0" lang="en-US" alt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547B8788-B77A-0D47-8354-651ED01777DE}"/>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778E6FD9-AFE5-3546-8C47-898FAFACE25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a:latin typeface="Arial" panose="020B0604020202020204" pitchFamily="34" charset="0"/>
                <a:ea typeface="ＭＳ Ｐゴシック" panose="020B0600070205080204" pitchFamily="34" charset="-128"/>
              </a:rPr>
              <a:t>Map units indicate relative distances and order but not precise locations of genes. </a:t>
            </a:r>
          </a:p>
        </p:txBody>
      </p:sp>
      <p:sp>
        <p:nvSpPr>
          <p:cNvPr id="39939" name="Slide Number Placeholder 3">
            <a:extLst>
              <a:ext uri="{FF2B5EF4-FFF2-40B4-BE49-F238E27FC236}">
                <a16:creationId xmlns:a16="http://schemas.microsoft.com/office/drawing/2014/main" id="{EF351E1A-77A2-CD42-A8EA-CD2CC8D0AFF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E16E708-A420-3A44-B590-C1510D89D354}" type="slidenum">
              <a:rPr kumimoji="0" lang="en-US" altLang="en-US" sz="1200" b="0"/>
              <a:pPr/>
              <a:t>19</a:t>
            </a:fld>
            <a:endParaRPr kumimoji="0" lang="en-US" altLang="en-US"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41E20B6E-DFF0-7846-96C3-EDFDB206287B}"/>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129013E8-2990-5C44-A67C-E294D0E25E53}"/>
              </a:ext>
            </a:extLst>
          </p:cNvPr>
          <p:cNvSpPr>
            <a:spLocks noGrp="1"/>
          </p:cNvSpPr>
          <p:nvPr>
            <p:ph type="body" idx="1"/>
          </p:nvPr>
        </p:nvSpPr>
        <p:spPr/>
        <p:txBody>
          <a:bodyPr/>
          <a:lstStyle/>
          <a:p>
            <a:pPr>
              <a:defRPr/>
            </a:pPr>
            <a:r>
              <a:rPr lang="en-US" dirty="0"/>
              <a:t>To do this, you first need to determine which are the parental and which are the recombinants. </a:t>
            </a:r>
          </a:p>
          <a:p>
            <a:pPr marL="171450" indent="-171450">
              <a:buFont typeface="Arial" charset="0"/>
              <a:buChar char="•"/>
              <a:defRPr/>
            </a:pPr>
            <a:r>
              <a:rPr lang="en-US" dirty="0"/>
              <a:t>Recombinants do not look like the parents so (46+48)/total x100 = 94/1566 x 100 = RF = 6%</a:t>
            </a:r>
          </a:p>
        </p:txBody>
      </p:sp>
      <p:sp>
        <p:nvSpPr>
          <p:cNvPr id="43011" name="Slide Number Placeholder 3">
            <a:extLst>
              <a:ext uri="{FF2B5EF4-FFF2-40B4-BE49-F238E27FC236}">
                <a16:creationId xmlns:a16="http://schemas.microsoft.com/office/drawing/2014/main" id="{85BE1201-BF5D-054E-ABD0-B9577925C0F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384743E-0D95-E341-9A79-B9BD043C489D}" type="slidenum">
              <a:rPr kumimoji="0" lang="en-US" altLang="en-US" sz="1200" b="0"/>
              <a:pPr/>
              <a:t>21</a:t>
            </a:fld>
            <a:endParaRPr kumimoji="0" lang="en-US" altLang="en-US" sz="1200"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90D45C0B-749F-0B4C-BCBF-CCC5F5C6BCD8}"/>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9004935C-8A6D-FA45-947A-8CCAB4790E0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a:latin typeface="Arial" panose="020B0604020202020204" pitchFamily="34"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6D3AADD3-4C0D-6E43-B898-32D45745B80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70EC619-D059-D247-9AC9-D729455E45AD}" type="slidenum">
              <a:rPr kumimoji="0" lang="en-US" altLang="en-US" sz="1200" b="0"/>
              <a:pPr/>
              <a:t>22</a:t>
            </a:fld>
            <a:endParaRPr kumimoji="0" lang="en-US"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E944FAF2-7C35-4C4B-90FB-31739DAFB381}"/>
              </a:ext>
            </a:extLst>
          </p:cNvPr>
          <p:cNvSpPr>
            <a:spLocks noGrp="1" noRot="1" noChangeAspect="1" noChangeArrowheads="1" noTextEdit="1"/>
          </p:cNvSpPr>
          <p:nvPr>
            <p:ph type="sldImg"/>
          </p:nvPr>
        </p:nvSpPr>
        <p:spPr>
          <a:ln/>
        </p:spPr>
      </p:sp>
      <p:sp>
        <p:nvSpPr>
          <p:cNvPr id="9218" name="Notes Placeholder 2">
            <a:extLst>
              <a:ext uri="{FF2B5EF4-FFF2-40B4-BE49-F238E27FC236}">
                <a16:creationId xmlns:a16="http://schemas.microsoft.com/office/drawing/2014/main" id="{ACF1C614-F9A5-414E-BDD1-55308C4ACAF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a:solidFill>
                  <a:srgbClr val="FF0000"/>
                </a:solidFill>
                <a:latin typeface="Helvetica" pitchFamily="2" charset="0"/>
                <a:ea typeface="ＭＳ Ｐゴシック" panose="020B0600070205080204" pitchFamily="34" charset="-128"/>
              </a:rPr>
              <a:t>Fluorescent In Situ Hybridization (FISH) technique to help identify the location of genes on chromosomes</a:t>
            </a:r>
          </a:p>
          <a:p>
            <a:pPr marL="171450" indent="-171450">
              <a:buFontTx/>
              <a:buChar char="•"/>
            </a:pPr>
            <a:r>
              <a:rPr lang="en-US" altLang="en-US">
                <a:solidFill>
                  <a:srgbClr val="FF0000"/>
                </a:solidFill>
                <a:latin typeface="Helvetica" pitchFamily="2" charset="0"/>
                <a:ea typeface="ＭＳ Ｐゴシック" panose="020B0600070205080204" pitchFamily="34" charset="-128"/>
              </a:rPr>
              <a:t>The four yellow dots mark the locus (location) of a specific gene on the sister chromatids of a homologous pair of replicated human chromosomes</a:t>
            </a:r>
          </a:p>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9219" name="Slide Number Placeholder 3">
            <a:extLst>
              <a:ext uri="{FF2B5EF4-FFF2-40B4-BE49-F238E27FC236}">
                <a16:creationId xmlns:a16="http://schemas.microsoft.com/office/drawing/2014/main" id="{F3D61130-7A7F-0647-B03D-9E4D222C0BA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DA35261-A5E4-104F-843E-9F12A525D676}" type="slidenum">
              <a:rPr kumimoji="0" lang="en-US" altLang="en-US" sz="1200" b="0"/>
              <a:pPr/>
              <a:t>4</a:t>
            </a:fld>
            <a:endParaRPr kumimoji="0" lang="en-US" altLang="en-US" sz="1200"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575F9C1C-F383-8643-AC5F-7C780570EF3A}"/>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F9B92EB5-E642-A745-BBB7-9F4D95F7221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Chi square: 592 </a:t>
            </a:r>
            <a:r>
              <a:rPr lang="en-US" altLang="en-US">
                <a:latin typeface="Arial" panose="020B0604020202020204" pitchFamily="34" charset="0"/>
                <a:ea typeface="ＭＳ Ｐゴシック" panose="020B0600070205080204" pitchFamily="34" charset="-128"/>
                <a:sym typeface="Wingdings" pitchFamily="2" charset="2"/>
              </a:rPr>
              <a:t> REJECT</a:t>
            </a:r>
          </a:p>
          <a:p>
            <a:r>
              <a:rPr lang="en-US" altLang="en-US">
                <a:latin typeface="Arial" panose="020B0604020202020204" pitchFamily="34" charset="0"/>
                <a:ea typeface="ＭＳ Ｐゴシック" panose="020B0600070205080204" pitchFamily="34" charset="-128"/>
                <a:sym typeface="Wingdings" pitchFamily="2" charset="2"/>
              </a:rPr>
              <a:t>RF = 16%</a:t>
            </a:r>
            <a:endParaRPr lang="en-US" altLang="en-US">
              <a:latin typeface="Arial" panose="020B0604020202020204" pitchFamily="34" charset="0"/>
              <a:ea typeface="ＭＳ Ｐゴシック" panose="020B0600070205080204" pitchFamily="34" charset="-128"/>
            </a:endParaRPr>
          </a:p>
        </p:txBody>
      </p:sp>
      <p:sp>
        <p:nvSpPr>
          <p:cNvPr id="92163" name="Slide Number Placeholder 3">
            <a:extLst>
              <a:ext uri="{FF2B5EF4-FFF2-40B4-BE49-F238E27FC236}">
                <a16:creationId xmlns:a16="http://schemas.microsoft.com/office/drawing/2014/main" id="{061582D8-CB94-C042-AF69-4F9FF5920C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8C829F0E-A700-C341-B4C5-F7E2C26B2B6B}" type="slidenum">
              <a:rPr kumimoji="0" lang="en-US" altLang="en-US" sz="1200" b="0"/>
              <a:pPr/>
              <a:t>23</a:t>
            </a:fld>
            <a:endParaRPr kumimoji="0" lang="en-US" altLang="en-US"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A0507ABF-7C36-9D49-9BA8-5747F5E04287}"/>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21252017-9314-BE41-9AB1-7BDC6C9027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a:latin typeface="Arial" panose="020B0604020202020204" pitchFamily="34" charset="0"/>
                <a:ea typeface="ＭＳ Ｐゴシック" panose="020B0600070205080204" pitchFamily="34" charset="-128"/>
              </a:rPr>
              <a:t>In </a:t>
            </a:r>
            <a:r>
              <a:rPr lang="en-US" altLang="en-US" b="1">
                <a:latin typeface="Arial" panose="020B0604020202020204" pitchFamily="34" charset="0"/>
                <a:ea typeface="ＭＳ Ｐゴシック" panose="020B0600070205080204" pitchFamily="34" charset="-128"/>
              </a:rPr>
              <a:t>X-inactivation</a:t>
            </a:r>
            <a:r>
              <a:rPr lang="en-US" altLang="en-US">
                <a:latin typeface="Arial" panose="020B0604020202020204" pitchFamily="34" charset="0"/>
                <a:ea typeface="ＭＳ Ｐゴシック" panose="020B0600070205080204" pitchFamily="34" charset="-128"/>
              </a:rPr>
              <a:t>, an X chromosome is compacted, to make a small, dense structure called a </a:t>
            </a:r>
            <a:r>
              <a:rPr lang="en-US" altLang="en-US" b="1">
                <a:latin typeface="Arial" panose="020B0604020202020204" pitchFamily="34" charset="0"/>
                <a:ea typeface="ＭＳ Ｐゴシック" panose="020B0600070205080204" pitchFamily="34" charset="-128"/>
              </a:rPr>
              <a:t>Barr body</a:t>
            </a:r>
            <a:r>
              <a:rPr lang="en-US" altLang="en-US">
                <a:latin typeface="Arial" panose="020B0604020202020204" pitchFamily="34" charset="0"/>
                <a:ea typeface="ＭＳ Ｐゴシック" panose="020B0600070205080204" pitchFamily="34" charset="-128"/>
              </a:rPr>
              <a:t>. Most of the genes on the Barr body are inactive, meaning that </a:t>
            </a:r>
            <a:r>
              <a:rPr lang="en-US" altLang="en-US" u="sng">
                <a:latin typeface="Arial" panose="020B0604020202020204" pitchFamily="34" charset="0"/>
                <a:ea typeface="ＭＳ Ｐゴシック" panose="020B0600070205080204" pitchFamily="34" charset="-128"/>
              </a:rPr>
              <a:t>they are not transcribed</a:t>
            </a:r>
            <a:r>
              <a:rPr lang="en-US" altLang="en-US">
                <a:latin typeface="Arial" panose="020B0604020202020204" pitchFamily="34" charset="0"/>
                <a:ea typeface="ＭＳ Ｐゴシック" panose="020B0600070205080204" pitchFamily="34" charset="-128"/>
              </a:rPr>
              <a:t>. </a:t>
            </a:r>
          </a:p>
          <a:p>
            <a:pPr marL="171450" indent="-171450"/>
            <a:r>
              <a:rPr lang="en-US" altLang="en-US" b="1">
                <a:latin typeface="Arial" panose="020B0604020202020204" pitchFamily="34" charset="0"/>
                <a:ea typeface="ＭＳ Ｐゴシック" panose="020B0600070205080204" pitchFamily="34" charset="-128"/>
              </a:rPr>
              <a:t>X-INACTIVATION ONLY OCCURS IN SOMATIC DIPOID CELLS POSSESSING 2 X-CHROMOSOMES!</a:t>
            </a:r>
          </a:p>
        </p:txBody>
      </p:sp>
      <p:sp>
        <p:nvSpPr>
          <p:cNvPr id="47107" name="Slide Number Placeholder 3">
            <a:extLst>
              <a:ext uri="{FF2B5EF4-FFF2-40B4-BE49-F238E27FC236}">
                <a16:creationId xmlns:a16="http://schemas.microsoft.com/office/drawing/2014/main" id="{B03FFD8D-A8C8-7E44-B8A0-95BB7DDF8E1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D40C841-63E9-E645-8D17-E582AE8FD857}" type="slidenum">
              <a:rPr kumimoji="0" lang="en-US" altLang="en-US" sz="1200" b="0"/>
              <a:pPr/>
              <a:t>24</a:t>
            </a:fld>
            <a:endParaRPr kumimoji="0" lang="en-US" altLang="en-US"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7F2962FD-722D-854C-974D-67F9CD90B20C}"/>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D9E1C01E-3117-C44B-8293-560877D14D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a:latin typeface="Arial" panose="020B0604020202020204" pitchFamily="34" charset="0"/>
                <a:ea typeface="ＭＳ Ｐゴシック" panose="020B0600070205080204" pitchFamily="34" charset="-128"/>
              </a:rPr>
              <a:t>All truly calico cats are female!!</a:t>
            </a:r>
          </a:p>
        </p:txBody>
      </p:sp>
      <p:sp>
        <p:nvSpPr>
          <p:cNvPr id="49155" name="Slide Number Placeholder 3">
            <a:extLst>
              <a:ext uri="{FF2B5EF4-FFF2-40B4-BE49-F238E27FC236}">
                <a16:creationId xmlns:a16="http://schemas.microsoft.com/office/drawing/2014/main" id="{40B023FC-C19A-8A4F-BF7B-7845EA9BF3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81E4B79-4FA6-E84B-B028-3DD094E3672B}" type="slidenum">
              <a:rPr kumimoji="0" lang="en-US" altLang="en-US" sz="1200" b="0"/>
              <a:pPr/>
              <a:t>25</a:t>
            </a:fld>
            <a:endParaRPr kumimoji="0" lang="en-US" altLang="en-US"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D79B5986-7A27-8B47-845B-F0E8AA348C1A}"/>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CDB1DFB7-112A-DD42-80F4-1449024D1CD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a:latin typeface="Arial" panose="020B0604020202020204" pitchFamily="34" charset="0"/>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17B3A0BF-FAAD-104E-B387-4CF07D26516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69726CE-707D-B64A-B89D-B6941437D826}" type="slidenum">
              <a:rPr kumimoji="0" lang="en-US" altLang="en-US" sz="1200" b="0"/>
              <a:pPr/>
              <a:t>26</a:t>
            </a:fld>
            <a:endParaRPr kumimoji="0" lang="en-US" altLang="en-US"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D504C4FC-BD57-5142-8123-6AA1A1191D8A}"/>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32A64D67-E735-AC49-A9D4-2034A9AE687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b="1">
                <a:latin typeface="Arial" panose="020B0604020202020204" pitchFamily="34" charset="0"/>
                <a:ea typeface="ＭＳ Ｐゴシック" panose="020B0600070205080204" pitchFamily="34" charset="-128"/>
              </a:rPr>
              <a:t>Nondisjunction: </a:t>
            </a:r>
            <a:r>
              <a:rPr lang="en-US" altLang="en-US">
                <a:latin typeface="Arial" panose="020B0604020202020204" pitchFamily="34" charset="0"/>
                <a:ea typeface="ＭＳ Ｐゴシック" panose="020B0600070205080204" pitchFamily="34" charset="-128"/>
              </a:rPr>
              <a:t>the failure of one or more pairs of homologous chromosomes or sister chromatids to separate normally during nuclear division, usually resulting in an abnormal number of chromosomes in the daughter nuclei. </a:t>
            </a:r>
          </a:p>
        </p:txBody>
      </p:sp>
      <p:sp>
        <p:nvSpPr>
          <p:cNvPr id="53251" name="Slide Number Placeholder 3">
            <a:extLst>
              <a:ext uri="{FF2B5EF4-FFF2-40B4-BE49-F238E27FC236}">
                <a16:creationId xmlns:a16="http://schemas.microsoft.com/office/drawing/2014/main" id="{58C81F2E-E74A-7F4C-A3BB-B73673D9289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099FD84-C0D2-6E43-84FE-B11C7D2EB1DC}" type="slidenum">
              <a:rPr kumimoji="0" lang="en-US" altLang="en-US" sz="1200" b="0"/>
              <a:pPr/>
              <a:t>27</a:t>
            </a:fld>
            <a:endParaRPr kumimoji="0" lang="en-US" altLang="en-US"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1B5B6F9C-58C7-CC46-ADA8-E19A317C06DA}"/>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59DC39AA-443D-8644-B149-646B9C0F91F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43979153-59BF-E947-80A6-0DBA15CD628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7C78DF6-EFAD-B642-A9D3-B358D7DAA445}" type="slidenum">
              <a:rPr kumimoji="0" lang="en-US" altLang="en-US" sz="1200" b="0"/>
              <a:pPr/>
              <a:t>28</a:t>
            </a:fld>
            <a:endParaRPr kumimoji="0" lang="en-US" altLang="en-US" sz="12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90091605-65CB-ED4D-92F7-2DF9A4D47AEE}"/>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B2C883B0-558F-0444-BF3D-27F9D2B955B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b="1">
                <a:latin typeface="Arial" panose="020B0604020202020204" pitchFamily="34" charset="0"/>
                <a:ea typeface="ＭＳ Ｐゴシック" panose="020B0600070205080204" pitchFamily="34" charset="-128"/>
              </a:rPr>
              <a:t>Deletion</a:t>
            </a:r>
            <a:r>
              <a:rPr lang="en-US" altLang="en-US">
                <a:latin typeface="Arial" panose="020B0604020202020204" pitchFamily="34" charset="0"/>
                <a:ea typeface="ＭＳ Ｐゴシック" panose="020B0600070205080204" pitchFamily="34" charset="-128"/>
              </a:rPr>
              <a:t> mutations </a:t>
            </a:r>
            <a:r>
              <a:rPr lang="en-US" altLang="en-US" b="1">
                <a:latin typeface="Arial" panose="020B0604020202020204" pitchFamily="34" charset="0"/>
                <a:ea typeface="ＭＳ Ｐゴシック" panose="020B0600070205080204" pitchFamily="34" charset="-128"/>
              </a:rPr>
              <a:t>occur</a:t>
            </a:r>
            <a:r>
              <a:rPr lang="en-US" altLang="en-US">
                <a:latin typeface="Arial" panose="020B0604020202020204" pitchFamily="34" charset="0"/>
                <a:ea typeface="ＭＳ Ｐゴシック" panose="020B0600070205080204" pitchFamily="34" charset="-128"/>
              </a:rPr>
              <a:t> when part of a DNA molecule is not copied during DNA replication. This uncopied part can be as small as a single nucleotide or as much as an entire </a:t>
            </a:r>
            <a:r>
              <a:rPr lang="en-US" altLang="en-US" b="1">
                <a:latin typeface="Arial" panose="020B0604020202020204" pitchFamily="34" charset="0"/>
                <a:ea typeface="ＭＳ Ｐゴシック" panose="020B0600070205080204" pitchFamily="34" charset="-128"/>
              </a:rPr>
              <a:t>chromosome</a:t>
            </a:r>
            <a:r>
              <a:rPr lang="en-US" altLang="en-US">
                <a:latin typeface="Arial" panose="020B0604020202020204" pitchFamily="34" charset="0"/>
                <a:ea typeface="ＭＳ Ｐゴシック" panose="020B0600070205080204" pitchFamily="34" charset="-128"/>
              </a:rPr>
              <a:t>. </a:t>
            </a:r>
          </a:p>
          <a:p>
            <a:pPr marL="171450" indent="-171450"/>
            <a:r>
              <a:rPr lang="en-US" altLang="en-US" b="1">
                <a:latin typeface="Arial" panose="020B0604020202020204" pitchFamily="34" charset="0"/>
                <a:ea typeface="ＭＳ Ｐゴシック" panose="020B0600070205080204" pitchFamily="34" charset="-128"/>
              </a:rPr>
              <a:t>Duplications</a:t>
            </a:r>
            <a:r>
              <a:rPr lang="en-US" altLang="en-US">
                <a:latin typeface="Arial" panose="020B0604020202020204" pitchFamily="34" charset="0"/>
                <a:ea typeface="ＭＳ Ｐゴシック" panose="020B0600070205080204" pitchFamily="34" charset="-128"/>
              </a:rPr>
              <a:t> typically arise from an event termed unequal crossing-over (recombination) that </a:t>
            </a:r>
            <a:r>
              <a:rPr lang="en-US" altLang="en-US" b="1">
                <a:latin typeface="Arial" panose="020B0604020202020204" pitchFamily="34" charset="0"/>
                <a:ea typeface="ＭＳ Ｐゴシック" panose="020B0600070205080204" pitchFamily="34" charset="-128"/>
              </a:rPr>
              <a:t>occurs</a:t>
            </a:r>
            <a:r>
              <a:rPr lang="en-US" altLang="en-US">
                <a:latin typeface="Arial" panose="020B0604020202020204" pitchFamily="34" charset="0"/>
                <a:ea typeface="ＭＳ Ｐゴシック" panose="020B0600070205080204" pitchFamily="34" charset="-128"/>
              </a:rPr>
              <a:t> between misaligned homologous </a:t>
            </a:r>
            <a:r>
              <a:rPr lang="en-US" altLang="en-US" b="1">
                <a:latin typeface="Arial" panose="020B0604020202020204" pitchFamily="34" charset="0"/>
                <a:ea typeface="ＭＳ Ｐゴシック" panose="020B0600070205080204" pitchFamily="34" charset="-128"/>
              </a:rPr>
              <a:t>chromosomes</a:t>
            </a:r>
            <a:r>
              <a:rPr lang="en-US" altLang="en-US">
                <a:latin typeface="Arial" panose="020B0604020202020204" pitchFamily="34" charset="0"/>
                <a:ea typeface="ＭＳ Ｐゴシック" panose="020B0600070205080204" pitchFamily="34" charset="-128"/>
              </a:rPr>
              <a:t> during meiosis (germ cell formation). The chance of this event happening is a function of the degree of sharing of repetitive elements between two </a:t>
            </a:r>
            <a:r>
              <a:rPr lang="en-US" altLang="en-US" b="1">
                <a:latin typeface="Arial" panose="020B0604020202020204" pitchFamily="34" charset="0"/>
                <a:ea typeface="ＭＳ Ｐゴシック" panose="020B0600070205080204" pitchFamily="34" charset="-128"/>
              </a:rPr>
              <a:t>chromosomes</a:t>
            </a:r>
            <a:r>
              <a:rPr lang="en-US" altLang="en-US">
                <a:latin typeface="Arial" panose="020B0604020202020204" pitchFamily="34" charset="0"/>
                <a:ea typeface="ＭＳ Ｐゴシック" panose="020B0600070205080204" pitchFamily="34" charset="-128"/>
              </a:rPr>
              <a:t>.</a:t>
            </a:r>
          </a:p>
          <a:p>
            <a:pPr marL="171450" indent="-171450"/>
            <a:r>
              <a:rPr lang="en-US" altLang="en-US">
                <a:latin typeface="Arial" panose="020B0604020202020204" pitchFamily="34" charset="0"/>
                <a:ea typeface="ＭＳ Ｐゴシック" panose="020B0600070205080204" pitchFamily="34" charset="-128"/>
              </a:rPr>
              <a:t>An </a:t>
            </a:r>
            <a:r>
              <a:rPr lang="en-US" altLang="en-US" b="1">
                <a:latin typeface="Arial" panose="020B0604020202020204" pitchFamily="34" charset="0"/>
                <a:ea typeface="ＭＳ Ｐゴシック" panose="020B0600070205080204" pitchFamily="34" charset="-128"/>
              </a:rPr>
              <a:t>inversion occurs</a:t>
            </a:r>
            <a:r>
              <a:rPr lang="en-US" altLang="en-US">
                <a:latin typeface="Arial" panose="020B0604020202020204" pitchFamily="34" charset="0"/>
                <a:ea typeface="ＭＳ Ｐゴシック" panose="020B0600070205080204" pitchFamily="34" charset="-128"/>
              </a:rPr>
              <a:t> when a single </a:t>
            </a:r>
            <a:r>
              <a:rPr lang="en-US" altLang="en-US" b="1">
                <a:latin typeface="Arial" panose="020B0604020202020204" pitchFamily="34" charset="0"/>
                <a:ea typeface="ＭＳ Ｐゴシック" panose="020B0600070205080204" pitchFamily="34" charset="-128"/>
              </a:rPr>
              <a:t>chromosome</a:t>
            </a:r>
            <a:r>
              <a:rPr lang="en-US" altLang="en-US">
                <a:latin typeface="Arial" panose="020B0604020202020204" pitchFamily="34" charset="0"/>
                <a:ea typeface="ＭＳ Ｐゴシック" panose="020B0600070205080204" pitchFamily="34" charset="-128"/>
              </a:rPr>
              <a:t> undergoes breakage and rearrangement within itself. </a:t>
            </a:r>
          </a:p>
          <a:p>
            <a:pPr marL="171450" indent="-171450"/>
            <a:endParaRPr lang="en-US" altLang="en-US">
              <a:latin typeface="Arial" panose="020B0604020202020204" pitchFamily="34" charset="0"/>
              <a:ea typeface="ＭＳ Ｐゴシック" panose="020B0600070205080204" pitchFamily="34" charset="-128"/>
            </a:endParaRPr>
          </a:p>
        </p:txBody>
      </p:sp>
      <p:sp>
        <p:nvSpPr>
          <p:cNvPr id="57347" name="Slide Number Placeholder 3">
            <a:extLst>
              <a:ext uri="{FF2B5EF4-FFF2-40B4-BE49-F238E27FC236}">
                <a16:creationId xmlns:a16="http://schemas.microsoft.com/office/drawing/2014/main" id="{D6AEFC61-6218-4D40-BA24-CE2D386248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960A783-F3BD-B94C-BD24-69B5475F65C9}" type="slidenum">
              <a:rPr kumimoji="0" lang="en-US" altLang="en-US" sz="1200" b="0"/>
              <a:pPr/>
              <a:t>29</a:t>
            </a:fld>
            <a:endParaRPr kumimoji="0" lang="en-US" altLang="en-US"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AB33F4E4-B181-2740-B097-DEA32FAC701F}"/>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22782B2A-C5F0-084F-AAF6-777E61FFE4E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b="1">
                <a:latin typeface="Arial" panose="020B0604020202020204" pitchFamily="34" charset="0"/>
                <a:ea typeface="ＭＳ Ｐゴシック" panose="020B0600070205080204" pitchFamily="34" charset="-128"/>
              </a:rPr>
              <a:t>Chromosome translocation</a:t>
            </a:r>
            <a:r>
              <a:rPr lang="en-US" altLang="en-US">
                <a:latin typeface="Arial" panose="020B0604020202020204" pitchFamily="34" charset="0"/>
                <a:ea typeface="ＭＳ Ｐゴシック" panose="020B0600070205080204" pitchFamily="34" charset="-128"/>
              </a:rPr>
              <a:t> is a </a:t>
            </a:r>
            <a:r>
              <a:rPr lang="en-US" altLang="en-US" b="1">
                <a:latin typeface="Arial" panose="020B0604020202020204" pitchFamily="34" charset="0"/>
                <a:ea typeface="ＭＳ Ｐゴシック" panose="020B0600070205080204" pitchFamily="34" charset="-128"/>
              </a:rPr>
              <a:t>chromosome</a:t>
            </a:r>
            <a:r>
              <a:rPr lang="en-US" altLang="en-US">
                <a:latin typeface="Arial" panose="020B0604020202020204" pitchFamily="34" charset="0"/>
                <a:ea typeface="ＭＳ Ｐゴシック" panose="020B0600070205080204" pitchFamily="34" charset="-128"/>
              </a:rPr>
              <a:t> abnormality caused by rearrangement of parts between non-homologous </a:t>
            </a:r>
            <a:r>
              <a:rPr lang="en-US" altLang="en-US" b="1">
                <a:latin typeface="Arial" panose="020B0604020202020204" pitchFamily="34" charset="0"/>
                <a:ea typeface="ＭＳ Ｐゴシック" panose="020B0600070205080204" pitchFamily="34" charset="-128"/>
              </a:rPr>
              <a:t>chromosomes</a:t>
            </a:r>
            <a:r>
              <a:rPr lang="en-US" altLang="en-US">
                <a:latin typeface="Arial" panose="020B0604020202020204" pitchFamily="34" charset="0"/>
                <a:ea typeface="ＭＳ Ｐゴシック" panose="020B0600070205080204" pitchFamily="34" charset="-128"/>
              </a:rPr>
              <a:t>. A gene fusion may be created when the </a:t>
            </a:r>
            <a:r>
              <a:rPr lang="en-US" altLang="en-US" b="1">
                <a:latin typeface="Arial" panose="020B0604020202020204" pitchFamily="34" charset="0"/>
                <a:ea typeface="ＭＳ Ｐゴシック" panose="020B0600070205080204" pitchFamily="34" charset="-128"/>
              </a:rPr>
              <a:t>translocation</a:t>
            </a:r>
            <a:r>
              <a:rPr lang="en-US" altLang="en-US">
                <a:latin typeface="Arial" panose="020B0604020202020204" pitchFamily="34" charset="0"/>
                <a:ea typeface="ＭＳ Ｐゴシック" panose="020B0600070205080204" pitchFamily="34" charset="-128"/>
              </a:rPr>
              <a:t> joins two otherwise-separated genes, it can be detected on a karyotype of affected cells.</a:t>
            </a:r>
          </a:p>
        </p:txBody>
      </p:sp>
      <p:sp>
        <p:nvSpPr>
          <p:cNvPr id="59395" name="Slide Number Placeholder 3">
            <a:extLst>
              <a:ext uri="{FF2B5EF4-FFF2-40B4-BE49-F238E27FC236}">
                <a16:creationId xmlns:a16="http://schemas.microsoft.com/office/drawing/2014/main" id="{9F21EE91-AFEB-1C42-9E60-67FB8BB73C3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928B3B9-0AEA-5B4C-BBDC-5957AC075C55}" type="slidenum">
              <a:rPr kumimoji="0" lang="en-US" altLang="en-US" sz="1200" b="0"/>
              <a:pPr/>
              <a:t>30</a:t>
            </a:fld>
            <a:endParaRPr kumimoji="0" lang="en-US" altLang="en-US"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6AB98E11-419E-5C41-B98B-D4864BAF3A74}"/>
              </a:ext>
            </a:extLst>
          </p:cNvPr>
          <p:cNvSpPr>
            <a:spLocks noGrp="1" noRot="1" noChangeAspect="1" noChangeArrowheads="1" noTextEdit="1"/>
          </p:cNvSpPr>
          <p:nvPr>
            <p:ph type="sldImg"/>
          </p:nvPr>
        </p:nvSpPr>
        <p:spPr>
          <a:ln/>
        </p:spPr>
      </p:sp>
      <p:sp>
        <p:nvSpPr>
          <p:cNvPr id="95234" name="Notes Placeholder 2">
            <a:extLst>
              <a:ext uri="{FF2B5EF4-FFF2-40B4-BE49-F238E27FC236}">
                <a16:creationId xmlns:a16="http://schemas.microsoft.com/office/drawing/2014/main" id="{98F78E2E-AF58-4942-A30B-0D8F553604E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Null hypothesis</a:t>
            </a:r>
            <a:r>
              <a:rPr lang="en-US" altLang="en-US">
                <a:latin typeface="Arial" panose="020B0604020202020204" pitchFamily="34" charset="0"/>
                <a:ea typeface="ＭＳ Ｐゴシック" panose="020B0600070205080204" pitchFamily="34" charset="-128"/>
              </a:rPr>
              <a:t>: There is no significant different between the expected and the observed numbers of offspring.</a:t>
            </a:r>
          </a:p>
          <a:p>
            <a:r>
              <a:rPr lang="en-US" altLang="en-US" b="1">
                <a:latin typeface="Arial" panose="020B0604020202020204" pitchFamily="34" charset="0"/>
                <a:ea typeface="ＭＳ Ｐゴシック" panose="020B0600070205080204" pitchFamily="34" charset="-128"/>
              </a:rPr>
              <a:t>Df: </a:t>
            </a:r>
            <a:r>
              <a:rPr lang="en-US" altLang="en-US">
                <a:latin typeface="Arial" panose="020B0604020202020204" pitchFamily="34" charset="0"/>
                <a:ea typeface="ＭＳ Ｐゴシック" panose="020B0600070205080204" pitchFamily="34" charset="-128"/>
              </a:rPr>
              <a:t>4-1 = 3 </a:t>
            </a:r>
          </a:p>
          <a:p>
            <a:r>
              <a:rPr lang="en-US" altLang="en-US" b="1">
                <a:latin typeface="Arial" panose="020B0604020202020204" pitchFamily="34" charset="0"/>
                <a:ea typeface="ＭＳ Ｐゴシック" panose="020B0600070205080204" pitchFamily="34" charset="-128"/>
              </a:rPr>
              <a:t>Possible Explanation: </a:t>
            </a:r>
            <a:r>
              <a:rPr lang="en-US" altLang="en-US">
                <a:latin typeface="Arial" panose="020B0604020202020204" pitchFamily="34" charset="0"/>
                <a:ea typeface="ＭＳ Ｐゴシック" panose="020B0600070205080204" pitchFamily="34" charset="-128"/>
              </a:rPr>
              <a:t>Maybe there is some gene linkage?? Maybe the male flies weren’t flying so well…</a:t>
            </a:r>
          </a:p>
          <a:p>
            <a:r>
              <a:rPr lang="en-US" altLang="en-US" b="1">
                <a:latin typeface="Arial" panose="020B0604020202020204" pitchFamily="34" charset="0"/>
                <a:ea typeface="ＭＳ Ｐゴシック" panose="020B0600070205080204" pitchFamily="34" charset="-128"/>
              </a:rPr>
              <a:t>Chi Square: </a:t>
            </a:r>
            <a:r>
              <a:rPr lang="en-US" altLang="en-US">
                <a:latin typeface="Arial" panose="020B0604020202020204" pitchFamily="34" charset="0"/>
                <a:ea typeface="ＭＳ Ｐゴシック" panose="020B0600070205080204" pitchFamily="34" charset="-128"/>
              </a:rPr>
              <a:t> expected: (9/16 x 160 = </a:t>
            </a:r>
            <a:r>
              <a:rPr lang="en-US" altLang="en-US" b="1">
                <a:latin typeface="Arial" panose="020B0604020202020204" pitchFamily="34" charset="0"/>
                <a:ea typeface="ＭＳ Ｐゴシック" panose="020B0600070205080204" pitchFamily="34" charset="-128"/>
              </a:rPr>
              <a:t>90</a:t>
            </a:r>
            <a:r>
              <a:rPr lang="en-US" altLang="en-US">
                <a:latin typeface="Arial" panose="020B0604020202020204" pitchFamily="34" charset="0"/>
                <a:ea typeface="ＭＳ Ｐゴシック" panose="020B0600070205080204" pitchFamily="34" charset="-128"/>
              </a:rPr>
              <a:t>; 3/16 x 160 = </a:t>
            </a:r>
            <a:r>
              <a:rPr lang="en-US" altLang="en-US" b="1">
                <a:latin typeface="Arial" panose="020B0604020202020204" pitchFamily="34" charset="0"/>
                <a:ea typeface="ＭＳ Ｐゴシック" panose="020B0600070205080204" pitchFamily="34" charset="-128"/>
              </a:rPr>
              <a:t>30 and 30</a:t>
            </a:r>
            <a:r>
              <a:rPr lang="en-US" altLang="en-US">
                <a:latin typeface="Arial" panose="020B0604020202020204" pitchFamily="34" charset="0"/>
                <a:ea typeface="ＭＳ Ｐゴシック" panose="020B0600070205080204" pitchFamily="34" charset="-128"/>
              </a:rPr>
              <a:t>; 1/16 x 160 = </a:t>
            </a:r>
            <a:r>
              <a:rPr lang="en-US" altLang="en-US" b="1">
                <a:latin typeface="Arial" panose="020B0604020202020204" pitchFamily="34" charset="0"/>
                <a:ea typeface="ＭＳ Ｐゴシック" panose="020B0600070205080204" pitchFamily="34" charset="-128"/>
              </a:rPr>
              <a:t>10</a:t>
            </a:r>
            <a:r>
              <a:rPr lang="en-US" altLang="en-US">
                <a:latin typeface="Arial" panose="020B0604020202020204" pitchFamily="34" charset="0"/>
                <a:ea typeface="ＭＳ Ｐゴシック" panose="020B0600070205080204" pitchFamily="34" charset="-128"/>
              </a:rPr>
              <a:t>) observed: </a:t>
            </a:r>
            <a:r>
              <a:rPr lang="en-US" altLang="en-US" b="1">
                <a:latin typeface="Arial" panose="020B0604020202020204" pitchFamily="34" charset="0"/>
                <a:ea typeface="ＭＳ Ｐゴシック" panose="020B0600070205080204" pitchFamily="34" charset="-128"/>
              </a:rPr>
              <a:t>95   45   15   5</a:t>
            </a:r>
          </a:p>
          <a:p>
            <a:r>
              <a:rPr lang="en-US" altLang="en-US" b="1">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0.278 + 7.5 + 7.5 + 2.5 = 17.78</a:t>
            </a:r>
            <a:endParaRPr lang="en-US" altLang="en-US" b="1">
              <a:latin typeface="Arial" panose="020B0604020202020204" pitchFamily="34" charset="0"/>
              <a:ea typeface="ＭＳ Ｐゴシック" panose="020B0600070205080204" pitchFamily="34" charset="-128"/>
            </a:endParaRPr>
          </a:p>
        </p:txBody>
      </p:sp>
      <p:sp>
        <p:nvSpPr>
          <p:cNvPr id="95235" name="Slide Number Placeholder 3">
            <a:extLst>
              <a:ext uri="{FF2B5EF4-FFF2-40B4-BE49-F238E27FC236}">
                <a16:creationId xmlns:a16="http://schemas.microsoft.com/office/drawing/2014/main" id="{189E5A5B-0ABC-B147-9E1B-D7259F1EEE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6C0CC6F-FAB7-1A46-A1F7-F5298B1B4215}" type="slidenum">
              <a:rPr kumimoji="0" lang="en-US" altLang="en-US" sz="1200" b="0"/>
              <a:pPr/>
              <a:t>32</a:t>
            </a:fld>
            <a:endParaRPr kumimoji="0" lang="en-US" altLang="en-US"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7A61EDD2-C1B4-614C-B645-0E68B8B8954F}"/>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30E86D4A-F7C7-F847-BF32-D59E1599426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 B</a:t>
            </a:r>
          </a:p>
        </p:txBody>
      </p:sp>
      <p:sp>
        <p:nvSpPr>
          <p:cNvPr id="61443" name="Slide Number Placeholder 3">
            <a:extLst>
              <a:ext uri="{FF2B5EF4-FFF2-40B4-BE49-F238E27FC236}">
                <a16:creationId xmlns:a16="http://schemas.microsoft.com/office/drawing/2014/main" id="{2E2342F3-FA92-F74F-BE6C-077101F775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327F92F-99DC-3440-AEBE-DCBEF352FCDE}" type="slidenum">
              <a:rPr kumimoji="0" lang="en-US" altLang="en-US" sz="1200" b="0"/>
              <a:pPr/>
              <a:t>33</a:t>
            </a:fld>
            <a:endParaRPr kumimoji="0" lang="en-US" alt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867E6730-A3B8-0F44-A217-CC7D4AD13985}"/>
              </a:ext>
            </a:extLst>
          </p:cNvPr>
          <p:cNvSpPr>
            <a:spLocks noGrp="1" noRot="1" noChangeAspect="1" noChangeArrowheads="1" noTextEdit="1"/>
          </p:cNvSpPr>
          <p:nvPr>
            <p:ph type="sldImg"/>
          </p:nvPr>
        </p:nvSpPr>
        <p:spPr>
          <a:ln/>
        </p:spPr>
      </p:sp>
      <p:sp>
        <p:nvSpPr>
          <p:cNvPr id="11266" name="Notes Placeholder 2">
            <a:extLst>
              <a:ext uri="{FF2B5EF4-FFF2-40B4-BE49-F238E27FC236}">
                <a16:creationId xmlns:a16="http://schemas.microsoft.com/office/drawing/2014/main" id="{FC6BF5D4-7F8C-164B-8DB4-FFD7BC7C4D25}"/>
              </a:ext>
            </a:extLst>
          </p:cNvPr>
          <p:cNvSpPr>
            <a:spLocks noGrp="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b="1" dirty="0">
                <a:ea typeface="ＭＳ Ｐゴシック" charset="-128"/>
              </a:rPr>
              <a:t>There are other methods of sex determination (see page 290 in your textbook)</a:t>
            </a:r>
          </a:p>
          <a:p>
            <a:pPr marL="228600" indent="-228600">
              <a:buFont typeface="+mj-lt"/>
              <a:buAutoNum type="arabicPeriod"/>
              <a:defRPr/>
            </a:pPr>
            <a:r>
              <a:rPr lang="en-US" altLang="en-US" dirty="0">
                <a:ea typeface="ＭＳ Ｐゴシック" charset="-128"/>
              </a:rPr>
              <a:t>The X-Y system: offspring sex determined by whether the sperm has an X or a Y chromosome</a:t>
            </a:r>
          </a:p>
          <a:p>
            <a:pPr marL="228600" indent="-228600">
              <a:buFont typeface="+mj-lt"/>
              <a:buAutoNum type="arabicPeriod"/>
              <a:defRPr/>
            </a:pPr>
            <a:r>
              <a:rPr lang="en-US" altLang="en-US" dirty="0">
                <a:ea typeface="ＭＳ Ｐゴシック" charset="-128"/>
              </a:rPr>
              <a:t>The X-0 system: no Y chromosomes. If XX </a:t>
            </a:r>
            <a:r>
              <a:rPr lang="en-US" altLang="en-US" dirty="0">
                <a:ea typeface="ＭＳ Ｐゴシック" charset="-128"/>
                <a:sym typeface="Wingdings"/>
              </a:rPr>
              <a:t> female; if X  male</a:t>
            </a:r>
            <a:endParaRPr lang="en-US" altLang="en-US" dirty="0">
              <a:ea typeface="ＭＳ Ｐゴシック" charset="-128"/>
            </a:endParaRPr>
          </a:p>
          <a:p>
            <a:pPr marL="228600" indent="-228600">
              <a:buFont typeface="+mj-lt"/>
              <a:buAutoNum type="arabicPeriod"/>
              <a:defRPr/>
            </a:pPr>
            <a:r>
              <a:rPr lang="en-US" altLang="en-US" dirty="0">
                <a:ea typeface="ＭＳ Ｐゴシック" charset="-128"/>
              </a:rPr>
              <a:t>The Z-W system: sex chromosomes present only in egg determine sex. ZW </a:t>
            </a:r>
            <a:r>
              <a:rPr lang="en-US" altLang="en-US" dirty="0">
                <a:ea typeface="ＭＳ Ｐゴシック" charset="-128"/>
                <a:sym typeface="Wingdings"/>
              </a:rPr>
              <a:t> female; ZZ  male</a:t>
            </a:r>
            <a:endParaRPr lang="en-US" altLang="en-US" dirty="0">
              <a:ea typeface="ＭＳ Ｐゴシック" charset="-128"/>
            </a:endParaRPr>
          </a:p>
          <a:p>
            <a:pPr marL="228600" indent="-228600">
              <a:buFont typeface="+mj-lt"/>
              <a:buAutoNum type="arabicPeriod"/>
              <a:defRPr/>
            </a:pPr>
            <a:r>
              <a:rPr lang="en-US" altLang="en-US" dirty="0">
                <a:ea typeface="ＭＳ Ｐゴシック" charset="-128"/>
              </a:rPr>
              <a:t>The </a:t>
            </a:r>
            <a:r>
              <a:rPr lang="en-US" altLang="en-US" dirty="0" err="1">
                <a:ea typeface="ＭＳ Ｐゴシック" charset="-128"/>
              </a:rPr>
              <a:t>haplo</a:t>
            </a:r>
            <a:r>
              <a:rPr lang="en-US" altLang="en-US" dirty="0">
                <a:ea typeface="ＭＳ Ｐゴシック" charset="-128"/>
              </a:rPr>
              <a:t>-diploid system: no sex chromosomes. If unfertilized egg </a:t>
            </a:r>
            <a:r>
              <a:rPr lang="en-US" altLang="en-US" dirty="0">
                <a:ea typeface="ＭＳ Ｐゴシック" charset="-128"/>
                <a:sym typeface="Wingdings"/>
              </a:rPr>
              <a:t> male (haploid); fertilized egg  female (diploid)</a:t>
            </a:r>
            <a:endParaRPr lang="en-US" altLang="en-US" dirty="0">
              <a:ea typeface="ＭＳ Ｐゴシック" charset="-128"/>
            </a:endParaRPr>
          </a:p>
        </p:txBody>
      </p:sp>
      <p:sp>
        <p:nvSpPr>
          <p:cNvPr id="11267" name="Slide Number Placeholder 3">
            <a:extLst>
              <a:ext uri="{FF2B5EF4-FFF2-40B4-BE49-F238E27FC236}">
                <a16:creationId xmlns:a16="http://schemas.microsoft.com/office/drawing/2014/main" id="{A381B469-2888-4446-9E89-2E288C7D42F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5D3ED2A-1FF3-E74F-A745-DFF5F3EE9E1B}" type="slidenum">
              <a:rPr kumimoji="0" lang="en-US" altLang="en-US" sz="1200" b="0"/>
              <a:pPr/>
              <a:t>5</a:t>
            </a:fld>
            <a:endParaRPr kumimoji="0" lang="en-US" altLang="en-US" sz="12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C7F07B54-5988-3A4D-BA41-03ECCE5D4AE7}"/>
              </a:ext>
            </a:extLst>
          </p:cNvPr>
          <p:cNvSpPr>
            <a:spLocks noGrp="1" noRot="1" noChangeAspect="1" noChangeArrowheads="1" noTextEdit="1"/>
          </p:cNvSpPr>
          <p:nvPr>
            <p:ph type="sldImg"/>
          </p:nvPr>
        </p:nvSpPr>
        <p:spPr>
          <a:ln/>
        </p:spPr>
      </p:sp>
      <p:sp>
        <p:nvSpPr>
          <p:cNvPr id="63490" name="Notes Placeholder 2">
            <a:extLst>
              <a:ext uri="{FF2B5EF4-FFF2-40B4-BE49-F238E27FC236}">
                <a16:creationId xmlns:a16="http://schemas.microsoft.com/office/drawing/2014/main" id="{8EC6A82F-0BAB-5E47-B04F-E909AAEC9FC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2- D</a:t>
            </a:r>
          </a:p>
        </p:txBody>
      </p:sp>
      <p:sp>
        <p:nvSpPr>
          <p:cNvPr id="63491" name="Slide Number Placeholder 3">
            <a:extLst>
              <a:ext uri="{FF2B5EF4-FFF2-40B4-BE49-F238E27FC236}">
                <a16:creationId xmlns:a16="http://schemas.microsoft.com/office/drawing/2014/main" id="{6C7D74FD-A141-4C41-84F2-784C62D2FD7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3EEE720C-16D9-DB41-89B8-D0F6BF6CD60B}" type="slidenum">
              <a:rPr kumimoji="0" lang="en-US" altLang="en-US" sz="1200" b="0"/>
              <a:pPr/>
              <a:t>34</a:t>
            </a:fld>
            <a:endParaRPr kumimoji="0" lang="en-US" altLang="en-US"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44DB49D9-A4CF-2C41-93C3-5CC2D9F87E72}"/>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BCC16A7C-BDBA-A943-B924-E41496E0E8F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3- D</a:t>
            </a:r>
          </a:p>
        </p:txBody>
      </p:sp>
      <p:sp>
        <p:nvSpPr>
          <p:cNvPr id="65539" name="Slide Number Placeholder 3">
            <a:extLst>
              <a:ext uri="{FF2B5EF4-FFF2-40B4-BE49-F238E27FC236}">
                <a16:creationId xmlns:a16="http://schemas.microsoft.com/office/drawing/2014/main" id="{0C8C5CDC-F5F1-F445-906F-4F4B7104F3A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8D631D3-C9A3-9349-875A-D09066627D80}" type="slidenum">
              <a:rPr kumimoji="0" lang="en-US" altLang="en-US" sz="1200" b="0"/>
              <a:pPr/>
              <a:t>35</a:t>
            </a:fld>
            <a:endParaRPr kumimoji="0" lang="en-US" altLang="en-US" sz="12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79800C8E-6F64-7C44-B821-3CC8547A6F70}"/>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22099B3C-52F5-B545-AAAE-D809F227429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4- D</a:t>
            </a:r>
          </a:p>
        </p:txBody>
      </p:sp>
      <p:sp>
        <p:nvSpPr>
          <p:cNvPr id="67587" name="Slide Number Placeholder 3">
            <a:extLst>
              <a:ext uri="{FF2B5EF4-FFF2-40B4-BE49-F238E27FC236}">
                <a16:creationId xmlns:a16="http://schemas.microsoft.com/office/drawing/2014/main" id="{9824D56B-FCE5-5140-80AB-5F3EDBD59B7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05B11F07-40FF-DC40-AB90-A7E19B9E91E7}" type="slidenum">
              <a:rPr kumimoji="0" lang="en-US" altLang="en-US" sz="1200" b="0"/>
              <a:pPr/>
              <a:t>36</a:t>
            </a:fld>
            <a:endParaRPr kumimoji="0" lang="en-US" altLang="en-US" sz="1200"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2268823F-C923-7047-B997-1397C6171B5A}"/>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6C02346E-E80B-3B43-87DF-DAA671F7D47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5- D</a:t>
            </a:r>
          </a:p>
        </p:txBody>
      </p:sp>
      <p:sp>
        <p:nvSpPr>
          <p:cNvPr id="69635" name="Slide Number Placeholder 3">
            <a:extLst>
              <a:ext uri="{FF2B5EF4-FFF2-40B4-BE49-F238E27FC236}">
                <a16:creationId xmlns:a16="http://schemas.microsoft.com/office/drawing/2014/main" id="{8DF1F6BE-133A-7F45-A5D0-6ADAB982D12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9A4D21D-A969-6E4C-89EE-087584039722}" type="slidenum">
              <a:rPr kumimoji="0" lang="en-US" altLang="en-US" sz="1200" b="0"/>
              <a:pPr/>
              <a:t>37</a:t>
            </a:fld>
            <a:endParaRPr kumimoji="0" lang="en-US" altLang="en-US" sz="1200"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62C7C4EE-A5FD-D846-B6D2-7CE5E754B255}"/>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90E7DC14-2926-A14D-B016-7026EF9D01E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6- A</a:t>
            </a:r>
          </a:p>
        </p:txBody>
      </p:sp>
      <p:sp>
        <p:nvSpPr>
          <p:cNvPr id="71683" name="Slide Number Placeholder 3">
            <a:extLst>
              <a:ext uri="{FF2B5EF4-FFF2-40B4-BE49-F238E27FC236}">
                <a16:creationId xmlns:a16="http://schemas.microsoft.com/office/drawing/2014/main" id="{E8F01B3D-0A05-ED4B-B50F-37121756EBE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E0B7D216-D91A-454D-AE6D-793A66F0F8F3}" type="slidenum">
              <a:rPr kumimoji="0" lang="en-US" altLang="en-US" sz="1200" b="0"/>
              <a:pPr/>
              <a:t>38</a:t>
            </a:fld>
            <a:endParaRPr kumimoji="0" lang="en-US" altLang="en-US" sz="1200"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9608064E-DF3B-D44F-9E4F-EB07FB029D9F}"/>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8E848167-FC8F-D047-B9E9-7DCEBB4835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7- B</a:t>
            </a:r>
          </a:p>
        </p:txBody>
      </p:sp>
      <p:sp>
        <p:nvSpPr>
          <p:cNvPr id="73731" name="Slide Number Placeholder 3">
            <a:extLst>
              <a:ext uri="{FF2B5EF4-FFF2-40B4-BE49-F238E27FC236}">
                <a16:creationId xmlns:a16="http://schemas.microsoft.com/office/drawing/2014/main" id="{A9CA1396-DEC8-D94C-ACAD-E784B6DEB41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328B7F6-23D6-9646-A456-2E68A4BC1D46}" type="slidenum">
              <a:rPr kumimoji="0" lang="en-US" altLang="en-US" sz="1200" b="0"/>
              <a:pPr/>
              <a:t>39</a:t>
            </a:fld>
            <a:endParaRPr kumimoji="0" lang="en-US" altLang="en-US" sz="1200"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D9E36B1F-F2E5-7040-AD98-C2D411754245}"/>
              </a:ext>
            </a:extLst>
          </p:cNvPr>
          <p:cNvSpPr>
            <a:spLocks noGrp="1" noRot="1" noChangeAspect="1" noChangeArrowheads="1" noTextEdit="1"/>
          </p:cNvSpPr>
          <p:nvPr>
            <p:ph type="sldImg"/>
          </p:nvPr>
        </p:nvSpPr>
        <p:spPr>
          <a:ln/>
        </p:spPr>
      </p:sp>
      <p:sp>
        <p:nvSpPr>
          <p:cNvPr id="75778" name="Notes Placeholder 2">
            <a:extLst>
              <a:ext uri="{FF2B5EF4-FFF2-40B4-BE49-F238E27FC236}">
                <a16:creationId xmlns:a16="http://schemas.microsoft.com/office/drawing/2014/main" id="{D6B917FE-8A69-164C-83A3-7B6A718E49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8- A</a:t>
            </a:r>
          </a:p>
          <a:p>
            <a:endParaRPr lang="en-US" altLang="en-US">
              <a:latin typeface="Arial" panose="020B0604020202020204" pitchFamily="34" charset="0"/>
              <a:ea typeface="ＭＳ Ｐゴシック" panose="020B0600070205080204" pitchFamily="34" charset="-128"/>
            </a:endParaRPr>
          </a:p>
        </p:txBody>
      </p:sp>
      <p:sp>
        <p:nvSpPr>
          <p:cNvPr id="75779" name="Slide Number Placeholder 3">
            <a:extLst>
              <a:ext uri="{FF2B5EF4-FFF2-40B4-BE49-F238E27FC236}">
                <a16:creationId xmlns:a16="http://schemas.microsoft.com/office/drawing/2014/main" id="{13578F94-9292-6940-99EE-F0E89F9422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F0BEFA14-6E0C-174D-AAEF-56B0733252C8}" type="slidenum">
              <a:rPr kumimoji="0" lang="en-US" altLang="en-US" sz="1200" b="0"/>
              <a:pPr/>
              <a:t>40</a:t>
            </a:fld>
            <a:endParaRPr kumimoji="0" lang="en-US" altLang="en-US" sz="1200"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7A5E4482-B044-364E-A908-0C488450127F}"/>
              </a:ext>
            </a:extLst>
          </p:cNvPr>
          <p:cNvSpPr>
            <a:spLocks noGrp="1" noRot="1" noChangeAspect="1" noChangeArrowheads="1" noTextEdit="1"/>
          </p:cNvSpPr>
          <p:nvPr>
            <p:ph type="sldImg"/>
          </p:nvPr>
        </p:nvSpPr>
        <p:spPr>
          <a:ln/>
        </p:spPr>
      </p:sp>
      <p:sp>
        <p:nvSpPr>
          <p:cNvPr id="77826" name="Notes Placeholder 2">
            <a:extLst>
              <a:ext uri="{FF2B5EF4-FFF2-40B4-BE49-F238E27FC236}">
                <a16:creationId xmlns:a16="http://schemas.microsoft.com/office/drawing/2014/main" id="{342D1BDB-D275-554D-946C-68745B5BD86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a:t>
            </a:r>
          </a:p>
          <a:p>
            <a:endParaRPr lang="en-US" altLang="en-US">
              <a:latin typeface="Arial" panose="020B0604020202020204" pitchFamily="34" charset="0"/>
              <a:ea typeface="ＭＳ Ｐゴシック" panose="020B0600070205080204" pitchFamily="34" charset="-128"/>
            </a:endParaRPr>
          </a:p>
        </p:txBody>
      </p:sp>
      <p:sp>
        <p:nvSpPr>
          <p:cNvPr id="77827" name="Slide Number Placeholder 3">
            <a:extLst>
              <a:ext uri="{FF2B5EF4-FFF2-40B4-BE49-F238E27FC236}">
                <a16:creationId xmlns:a16="http://schemas.microsoft.com/office/drawing/2014/main" id="{0D18CA87-52F2-DE47-BB56-1B9762E4120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638B3F7B-D20C-AD47-A46A-141F6A667F73}" type="slidenum">
              <a:rPr kumimoji="0" lang="en-US" altLang="en-US" sz="1200" b="0"/>
              <a:pPr/>
              <a:t>41</a:t>
            </a:fld>
            <a:endParaRPr kumimoji="0" lang="en-US" altLang="en-US" sz="1200" b="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07C44501-AE13-A745-8622-C5EC30D3D3CF}"/>
              </a:ext>
            </a:extLst>
          </p:cNvPr>
          <p:cNvSpPr>
            <a:spLocks noGrp="1" noRot="1" noChangeAspect="1" noChangeArrowheads="1" noTextEdit="1"/>
          </p:cNvSpPr>
          <p:nvPr>
            <p:ph type="sldImg"/>
          </p:nvPr>
        </p:nvSpPr>
        <p:spPr>
          <a:ln/>
        </p:spPr>
      </p:sp>
      <p:sp>
        <p:nvSpPr>
          <p:cNvPr id="79874" name="Notes Placeholder 2">
            <a:extLst>
              <a:ext uri="{FF2B5EF4-FFF2-40B4-BE49-F238E27FC236}">
                <a16:creationId xmlns:a16="http://schemas.microsoft.com/office/drawing/2014/main" id="{0BE802D0-965D-E949-97A3-A603556DDBC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B- hard one! Try all the combinations. I started with the smallest distances first. </a:t>
            </a:r>
          </a:p>
          <a:p>
            <a:endParaRPr lang="en-US" altLang="en-US">
              <a:latin typeface="Arial" panose="020B0604020202020204" pitchFamily="34" charset="0"/>
              <a:ea typeface="ＭＳ Ｐゴシック" panose="020B0600070205080204" pitchFamily="34" charset="-128"/>
            </a:endParaRPr>
          </a:p>
        </p:txBody>
      </p:sp>
      <p:sp>
        <p:nvSpPr>
          <p:cNvPr id="79875" name="Slide Number Placeholder 3">
            <a:extLst>
              <a:ext uri="{FF2B5EF4-FFF2-40B4-BE49-F238E27FC236}">
                <a16:creationId xmlns:a16="http://schemas.microsoft.com/office/drawing/2014/main" id="{11B84ED3-85D6-604E-AC73-B59AB19BA25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27614511-E859-AE46-AAE5-A83DF3510578}" type="slidenum">
              <a:rPr kumimoji="0" lang="en-US" altLang="en-US" sz="1200" b="0"/>
              <a:pPr/>
              <a:t>42</a:t>
            </a:fld>
            <a:endParaRPr kumimoji="0" lang="en-US" altLang="en-US" sz="1200"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6A51C445-EADF-7C48-930A-FE9D31853B1F}"/>
              </a:ext>
            </a:extLst>
          </p:cNvPr>
          <p:cNvSpPr>
            <a:spLocks noGrp="1" noRot="1" noChangeAspect="1" noChangeArrowheads="1" noTextEdit="1"/>
          </p:cNvSpPr>
          <p:nvPr>
            <p:ph type="sldImg"/>
          </p:nvPr>
        </p:nvSpPr>
        <p:spPr>
          <a:ln/>
        </p:spPr>
      </p:sp>
      <p:sp>
        <p:nvSpPr>
          <p:cNvPr id="81922" name="Notes Placeholder 2">
            <a:extLst>
              <a:ext uri="{FF2B5EF4-FFF2-40B4-BE49-F238E27FC236}">
                <a16:creationId xmlns:a16="http://schemas.microsoft.com/office/drawing/2014/main" id="{4DCE7A6F-A2F9-EE41-A2C4-68E777D8FF9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a:t>
            </a:r>
          </a:p>
        </p:txBody>
      </p:sp>
      <p:sp>
        <p:nvSpPr>
          <p:cNvPr id="81923" name="Slide Number Placeholder 3">
            <a:extLst>
              <a:ext uri="{FF2B5EF4-FFF2-40B4-BE49-F238E27FC236}">
                <a16:creationId xmlns:a16="http://schemas.microsoft.com/office/drawing/2014/main" id="{F5CF8C4F-D8A6-5741-ADE7-AB11C16787E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831C9CA-A5F9-A64B-A918-A0591273B03E}" type="slidenum">
              <a:rPr kumimoji="0" lang="en-US" altLang="en-US" sz="1200" b="0"/>
              <a:pPr/>
              <a:t>43</a:t>
            </a:fld>
            <a:endParaRPr kumimoji="0" lang="en-US" alt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FF2FD92B-00E9-7549-824F-8008FF530E44}"/>
              </a:ext>
            </a:extLst>
          </p:cNvPr>
          <p:cNvSpPr>
            <a:spLocks noGrp="1" noRot="1" noChangeAspect="1" noChangeArrowheads="1" noTextEdit="1"/>
          </p:cNvSpPr>
          <p:nvPr>
            <p:ph type="sldImg"/>
          </p:nvPr>
        </p:nvSpPr>
        <p:spPr>
          <a:ln/>
        </p:spPr>
      </p:sp>
      <p:sp>
        <p:nvSpPr>
          <p:cNvPr id="13314" name="Notes Placeholder 2">
            <a:extLst>
              <a:ext uri="{FF2B5EF4-FFF2-40B4-BE49-F238E27FC236}">
                <a16:creationId xmlns:a16="http://schemas.microsoft.com/office/drawing/2014/main" id="{2EEC8EF0-0E85-1E4A-9B5B-9CAE73467B8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r>
              <a:rPr lang="en-US" altLang="en-US">
                <a:latin typeface="Arial" panose="020B0604020202020204" pitchFamily="34" charset="0"/>
                <a:ea typeface="ＭＳ Ｐゴシック" panose="020B0600070205080204" pitchFamily="34" charset="-128"/>
              </a:rPr>
              <a:t>SRY = “sex-determining region of Y” </a:t>
            </a:r>
          </a:p>
          <a:p>
            <a:pPr marL="171450" indent="-171450">
              <a:buFontTx/>
              <a:buChar char="•"/>
            </a:pPr>
            <a:r>
              <a:rPr lang="en-US" altLang="en-US">
                <a:latin typeface="Arial" panose="020B0604020202020204" pitchFamily="34" charset="0"/>
                <a:ea typeface="ＭＳ Ｐゴシック" panose="020B0600070205080204" pitchFamily="34" charset="-128"/>
              </a:rPr>
              <a:t>Default setting for human embryonic development is to become female (hence male nipples!)</a:t>
            </a:r>
          </a:p>
          <a:p>
            <a:pPr marL="171450" indent="-171450">
              <a:buFontTx/>
              <a:buChar char="•"/>
            </a:pPr>
            <a:r>
              <a:rPr lang="en-US" altLang="en-US">
                <a:latin typeface="Arial" panose="020B0604020202020204" pitchFamily="34" charset="0"/>
                <a:ea typeface="ＭＳ Ｐゴシック" panose="020B0600070205080204" pitchFamily="34" charset="-128"/>
              </a:rPr>
              <a:t>SRY is a ’master switch’ which produces a transcription factor that switch on other genes that control  development of male genitalia and male characteristics</a:t>
            </a:r>
          </a:p>
        </p:txBody>
      </p:sp>
      <p:sp>
        <p:nvSpPr>
          <p:cNvPr id="13315" name="Slide Number Placeholder 3">
            <a:extLst>
              <a:ext uri="{FF2B5EF4-FFF2-40B4-BE49-F238E27FC236}">
                <a16:creationId xmlns:a16="http://schemas.microsoft.com/office/drawing/2014/main" id="{AAD1020D-0478-0840-BF09-791648D4FF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11C60BA-B23D-8F40-8E8E-5857BF676914}" type="slidenum">
              <a:rPr kumimoji="0" lang="en-US" altLang="en-US" sz="1200" b="0"/>
              <a:pPr/>
              <a:t>6</a:t>
            </a:fld>
            <a:endParaRPr kumimoji="0" lang="en-US" altLang="en-US" sz="1200"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8AA564A9-D7E1-934B-97FD-8569DAF13BD4}"/>
              </a:ext>
            </a:extLst>
          </p:cNvPr>
          <p:cNvSpPr>
            <a:spLocks noGrp="1" noRot="1" noChangeAspect="1" noChangeArrowheads="1" noTextEdit="1"/>
          </p:cNvSpPr>
          <p:nvPr>
            <p:ph type="sldImg"/>
          </p:nvPr>
        </p:nvSpPr>
        <p:spPr>
          <a:ln/>
        </p:spPr>
      </p:sp>
      <p:sp>
        <p:nvSpPr>
          <p:cNvPr id="83970" name="Notes Placeholder 2">
            <a:extLst>
              <a:ext uri="{FF2B5EF4-FFF2-40B4-BE49-F238E27FC236}">
                <a16:creationId xmlns:a16="http://schemas.microsoft.com/office/drawing/2014/main" id="{23B03030-493A-944A-8572-537E8433AB0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a:t>
            </a:r>
          </a:p>
        </p:txBody>
      </p:sp>
      <p:sp>
        <p:nvSpPr>
          <p:cNvPr id="83971" name="Slide Number Placeholder 3">
            <a:extLst>
              <a:ext uri="{FF2B5EF4-FFF2-40B4-BE49-F238E27FC236}">
                <a16:creationId xmlns:a16="http://schemas.microsoft.com/office/drawing/2014/main" id="{2A1EBA5C-F5BA-3740-9EE2-FBB08807E3B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F75DAE32-2798-A045-A62A-7E6E9801421E}" type="slidenum">
              <a:rPr kumimoji="0" lang="en-US" altLang="en-US" sz="1200" b="0"/>
              <a:pPr/>
              <a:t>44</a:t>
            </a:fld>
            <a:endParaRPr kumimoji="0" lang="en-US" altLang="en-US" sz="1200"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D48A376E-ADD0-F94B-97E5-69F2F250460A}"/>
              </a:ext>
            </a:extLst>
          </p:cNvPr>
          <p:cNvSpPr>
            <a:spLocks noGrp="1" noRot="1" noChangeAspect="1" noChangeArrowheads="1" noTextEdit="1"/>
          </p:cNvSpPr>
          <p:nvPr>
            <p:ph type="sldImg"/>
          </p:nvPr>
        </p:nvSpPr>
        <p:spPr>
          <a:ln/>
        </p:spPr>
      </p:sp>
      <p:sp>
        <p:nvSpPr>
          <p:cNvPr id="86018" name="Notes Placeholder 2">
            <a:extLst>
              <a:ext uri="{FF2B5EF4-FFF2-40B4-BE49-F238E27FC236}">
                <a16:creationId xmlns:a16="http://schemas.microsoft.com/office/drawing/2014/main" id="{F10F88AA-CAA1-8342-B572-03017B82ACA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30%</a:t>
            </a:r>
          </a:p>
        </p:txBody>
      </p:sp>
      <p:sp>
        <p:nvSpPr>
          <p:cNvPr id="86019" name="Slide Number Placeholder 3">
            <a:extLst>
              <a:ext uri="{FF2B5EF4-FFF2-40B4-BE49-F238E27FC236}">
                <a16:creationId xmlns:a16="http://schemas.microsoft.com/office/drawing/2014/main" id="{641DF30E-BE48-854D-9BF2-96BE03D825C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69B69794-5FBA-C34F-9940-36E51BD48D04}" type="slidenum">
              <a:rPr kumimoji="0" lang="en-US" altLang="en-US" sz="1200" b="0"/>
              <a:pPr/>
              <a:t>45</a:t>
            </a:fld>
            <a:endParaRPr kumimoji="0" lang="en-US" altLang="en-US" sz="1200"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D9329035-5214-3E41-9EFA-E3CE2C8229D0}"/>
              </a:ext>
            </a:extLst>
          </p:cNvPr>
          <p:cNvSpPr>
            <a:spLocks noGrp="1" noRot="1" noChangeAspect="1" noChangeArrowheads="1" noTextEdit="1"/>
          </p:cNvSpPr>
          <p:nvPr>
            <p:ph type="sldImg"/>
          </p:nvPr>
        </p:nvSpPr>
        <p:spPr>
          <a:ln/>
        </p:spPr>
      </p:sp>
      <p:sp>
        <p:nvSpPr>
          <p:cNvPr id="88066" name="Notes Placeholder 2">
            <a:extLst>
              <a:ext uri="{FF2B5EF4-FFF2-40B4-BE49-F238E27FC236}">
                <a16:creationId xmlns:a16="http://schemas.microsoft.com/office/drawing/2014/main" id="{B8DAA79F-DA46-B04A-9920-234E1F86050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17</a:t>
            </a:r>
          </a:p>
        </p:txBody>
      </p:sp>
      <p:sp>
        <p:nvSpPr>
          <p:cNvPr id="88067" name="Slide Number Placeholder 3">
            <a:extLst>
              <a:ext uri="{FF2B5EF4-FFF2-40B4-BE49-F238E27FC236}">
                <a16:creationId xmlns:a16="http://schemas.microsoft.com/office/drawing/2014/main" id="{5E7057BA-3A9A-BA43-AE85-22BDA261BBD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F4F749BE-EF67-7246-A572-0F47ED41C099}" type="slidenum">
              <a:rPr kumimoji="0" lang="en-US" altLang="en-US" sz="1200" b="0"/>
              <a:pPr/>
              <a:t>46</a:t>
            </a:fld>
            <a:endParaRPr kumimoji="0" lang="en-US" altLang="en-US" sz="1200"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520DEB22-89C2-124C-B2C5-FEF8FA085BE5}"/>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51F73C5A-382C-B941-B5FB-29BF638E960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XX male due to SRY translocated to X</a:t>
            </a:r>
          </a:p>
          <a:p>
            <a:r>
              <a:rPr lang="en-US" altLang="en-US">
                <a:latin typeface="Arial" panose="020B0604020202020204" pitchFamily="34" charset="0"/>
                <a:ea typeface="ＭＳ Ｐゴシック" panose="020B0600070205080204" pitchFamily="34" charset="-128"/>
              </a:rPr>
              <a:t>XY female due to SRY deleted from Y</a:t>
            </a:r>
          </a:p>
        </p:txBody>
      </p:sp>
      <p:sp>
        <p:nvSpPr>
          <p:cNvPr id="15363" name="Slide Number Placeholder 3">
            <a:extLst>
              <a:ext uri="{FF2B5EF4-FFF2-40B4-BE49-F238E27FC236}">
                <a16:creationId xmlns:a16="http://schemas.microsoft.com/office/drawing/2014/main" id="{8B0F9BE1-DE81-464D-9316-DA39FEFE062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2063EE3F-1F39-5047-8509-BBBD9412289C}" type="slidenum">
              <a:rPr kumimoji="0" lang="en-US" altLang="en-US" sz="1200" b="0"/>
              <a:pPr/>
              <a:t>7</a:t>
            </a:fld>
            <a:endParaRPr kumimoji="0" lang="en-US" alt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806E20E0-A6E6-D74B-A9E8-17E8A41FB7A3}"/>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795D5726-4F76-084B-86C1-5A59DBDABC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a:latin typeface="Arial" panose="020B0604020202020204" pitchFamily="34" charset="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64F114B0-84A1-734A-A735-4B9DB542317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9E2F8C5E-2AAE-A946-8AA7-8AF5D0739EFD}" type="slidenum">
              <a:rPr kumimoji="0" lang="en-US" altLang="en-US" sz="1200" b="0"/>
              <a:pPr/>
              <a:t>8</a:t>
            </a:fld>
            <a:endParaRPr kumimoji="0" lang="en-US" altLang="en-US"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6D4EAF19-1FFB-C140-8FD2-00042CDAC971}"/>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F3AA207-933E-4243-958E-885B0D926C4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endParaRPr lang="en-US" altLang="en-US">
              <a:latin typeface="Arial" panose="020B0604020202020204" pitchFamily="34" charset="0"/>
              <a:ea typeface="ＭＳ Ｐゴシック" panose="020B0600070205080204" pitchFamily="34" charset="-128"/>
            </a:endParaRPr>
          </a:p>
        </p:txBody>
      </p:sp>
      <p:sp>
        <p:nvSpPr>
          <p:cNvPr id="19459" name="Slide Number Placeholder 3">
            <a:extLst>
              <a:ext uri="{FF2B5EF4-FFF2-40B4-BE49-F238E27FC236}">
                <a16:creationId xmlns:a16="http://schemas.microsoft.com/office/drawing/2014/main" id="{803D37C7-2DCD-E148-9E2C-194B37E7831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E111D7CA-00B8-5946-A218-BDA34CC04E96}" type="slidenum">
              <a:rPr kumimoji="0" lang="en-US" altLang="en-US" sz="1200" b="0"/>
              <a:pPr/>
              <a:t>9</a:t>
            </a:fld>
            <a:endParaRPr kumimoji="0" lang="en-US" alt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3FD7D3F3-C8EF-B342-82EE-E0FC364BB299}"/>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B1FF4519-C603-D541-B456-E0A08DF3D89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en-US">
                <a:latin typeface="Arial" panose="020B0604020202020204" pitchFamily="34" charset="0"/>
                <a:ea typeface="ＭＳ Ｐゴシック" panose="020B0600070205080204" pitchFamily="34" charset="-128"/>
              </a:rPr>
              <a:t>XbY crossed to XBXb </a:t>
            </a:r>
            <a:r>
              <a:rPr lang="en-US" altLang="en-US">
                <a:latin typeface="Arial" panose="020B0604020202020204" pitchFamily="34" charset="0"/>
                <a:ea typeface="ＭＳ Ｐゴシック" panose="020B0600070205080204" pitchFamily="34" charset="-128"/>
                <a:sym typeface="Wingdings" pitchFamily="2" charset="2"/>
              </a:rPr>
              <a:t> ¼ (but 1/2 if it is already a daughter)</a:t>
            </a:r>
          </a:p>
          <a:p>
            <a:pPr marL="171450" indent="-171450">
              <a:buFontTx/>
              <a:buChar char="•"/>
            </a:pPr>
            <a:r>
              <a:rPr lang="en-US" altLang="en-US">
                <a:latin typeface="Arial" panose="020B0604020202020204" pitchFamily="34" charset="0"/>
                <a:ea typeface="ＭＳ Ｐゴシック" panose="020B0600070205080204" pitchFamily="34" charset="-128"/>
                <a:sym typeface="Wingdings" pitchFamily="2" charset="2"/>
              </a:rPr>
              <a:t>No, X chromosome is from mom, because Y is from dad. </a:t>
            </a:r>
          </a:p>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21507" name="Slide Number Placeholder 3">
            <a:extLst>
              <a:ext uri="{FF2B5EF4-FFF2-40B4-BE49-F238E27FC236}">
                <a16:creationId xmlns:a16="http://schemas.microsoft.com/office/drawing/2014/main" id="{EB0E9663-C2EC-2747-962C-134ECAE82DB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AF52BD9-159E-0E44-90BE-5705B51FA8E0}" type="slidenum">
              <a:rPr kumimoji="0" lang="en-US" altLang="en-US" sz="1200" b="0"/>
              <a:pPr/>
              <a:t>10</a:t>
            </a:fld>
            <a:endParaRPr kumimoji="0" lang="en-US" alt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803F2CBD-B21A-8545-8933-2562B5A2CEC2}"/>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A47F86A-D5B5-454B-876C-B4D7A7F7068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263A47CE-6AFD-D341-8972-32D7147E108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0F2AAF3-7CF3-8845-86BA-99C7A3794BB3}" type="slidenum">
              <a:rPr kumimoji="0" lang="en-US" altLang="en-US" sz="1200" b="0"/>
              <a:pPr/>
              <a:t>11</a:t>
            </a:fld>
            <a:endParaRPr kumimoji="0" lang="en-US"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7" descr="art">
            <a:extLst>
              <a:ext uri="{FF2B5EF4-FFF2-40B4-BE49-F238E27FC236}">
                <a16:creationId xmlns:a16="http://schemas.microsoft.com/office/drawing/2014/main" id="{64948831-6C57-D44E-B387-647A4E9BE4E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a:extLst>
              <a:ext uri="{FF2B5EF4-FFF2-40B4-BE49-F238E27FC236}">
                <a16:creationId xmlns:a16="http://schemas.microsoft.com/office/drawing/2014/main" id="{1D82B73E-254A-914E-8F6E-B7910B9E1BDA}"/>
              </a:ext>
            </a:extLst>
          </p:cNvPr>
          <p:cNvSpPr>
            <a:spLocks noChangeArrowheads="1"/>
          </p:cNvSpPr>
          <p:nvPr userDrawn="1"/>
        </p:nvSpPr>
        <p:spPr bwMode="auto">
          <a:xfrm>
            <a:off x="0" y="0"/>
            <a:ext cx="9151938" cy="6856413"/>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endParaRPr kumimoji="0" lang="en-US" altLang="en-US" sz="2700" b="0"/>
          </a:p>
        </p:txBody>
      </p:sp>
      <p:sp>
        <p:nvSpPr>
          <p:cNvPr id="6" name="Rectangle 15">
            <a:extLst>
              <a:ext uri="{FF2B5EF4-FFF2-40B4-BE49-F238E27FC236}">
                <a16:creationId xmlns:a16="http://schemas.microsoft.com/office/drawing/2014/main" id="{82F3849F-4FCF-5D4A-A1C2-BBFA45457401}"/>
              </a:ext>
            </a:extLst>
          </p:cNvPr>
          <p:cNvSpPr>
            <a:spLocks noChangeArrowheads="1"/>
          </p:cNvSpPr>
          <p:nvPr userDrawn="1"/>
        </p:nvSpPr>
        <p:spPr bwMode="auto">
          <a:xfrm>
            <a:off x="0" y="6019800"/>
            <a:ext cx="9144000" cy="533400"/>
          </a:xfrm>
          <a:prstGeom prst="rect">
            <a:avLst/>
          </a:prstGeom>
          <a:solidFill>
            <a:srgbClr val="584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defRPr/>
            </a:pPr>
            <a:endParaRPr lang="en-US" altLang="en-US"/>
          </a:p>
        </p:txBody>
      </p:sp>
      <p:sp>
        <p:nvSpPr>
          <p:cNvPr id="7" name="Rectangle 11">
            <a:extLst>
              <a:ext uri="{FF2B5EF4-FFF2-40B4-BE49-F238E27FC236}">
                <a16:creationId xmlns:a16="http://schemas.microsoft.com/office/drawing/2014/main" id="{534CBF95-36D0-8C49-BDDA-B2FC94538919}"/>
              </a:ext>
            </a:extLst>
          </p:cNvPr>
          <p:cNvSpPr>
            <a:spLocks noChangeArrowheads="1"/>
          </p:cNvSpPr>
          <p:nvPr userDrawn="1"/>
        </p:nvSpPr>
        <p:spPr bwMode="auto">
          <a:xfrm>
            <a:off x="0" y="0"/>
            <a:ext cx="9144000" cy="1524000"/>
          </a:xfrm>
          <a:prstGeom prst="rect">
            <a:avLst/>
          </a:prstGeom>
          <a:solidFill>
            <a:srgbClr val="57B29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defRPr/>
            </a:pPr>
            <a:endParaRPr lang="en-US" altLang="en-US"/>
          </a:p>
        </p:txBody>
      </p:sp>
      <p:sp>
        <p:nvSpPr>
          <p:cNvPr id="8" name="Text Box 12">
            <a:extLst>
              <a:ext uri="{FF2B5EF4-FFF2-40B4-BE49-F238E27FC236}">
                <a16:creationId xmlns:a16="http://schemas.microsoft.com/office/drawing/2014/main" id="{06DE9969-C90B-8246-B58A-79CA9290090C}"/>
              </a:ext>
            </a:extLst>
          </p:cNvPr>
          <p:cNvSpPr txBox="1">
            <a:spLocks noChangeArrowheads="1"/>
          </p:cNvSpPr>
          <p:nvPr userDrawn="1"/>
        </p:nvSpPr>
        <p:spPr bwMode="auto">
          <a:xfrm>
            <a:off x="147638" y="6597650"/>
            <a:ext cx="5486400" cy="260350"/>
          </a:xfrm>
          <a:prstGeom prst="rect">
            <a:avLst/>
          </a:prstGeom>
          <a:noFill/>
          <a:ln>
            <a:noFill/>
          </a:ln>
          <a:effectLst/>
        </p:spPr>
        <p:txBody>
          <a:bodyPr lIns="91429" tIns="45714" rIns="91429" bIns="45714" anchor="b">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defRPr/>
            </a:pPr>
            <a:r>
              <a:rPr kumimoji="0" lang="en-US" altLang="en-US" sz="1100" b="0">
                <a:solidFill>
                  <a:srgbClr val="000000"/>
                </a:solidFill>
              </a:rPr>
              <a:t>Copyright © 2008 Pearson Education, Inc., publishing as Pearson Benjamin Cummings</a:t>
            </a:r>
          </a:p>
        </p:txBody>
      </p:sp>
      <p:sp>
        <p:nvSpPr>
          <p:cNvPr id="9" name="Text Box 14">
            <a:extLst>
              <a:ext uri="{FF2B5EF4-FFF2-40B4-BE49-F238E27FC236}">
                <a16:creationId xmlns:a16="http://schemas.microsoft.com/office/drawing/2014/main" id="{AC60063F-3961-E44C-B913-8A23A86CFFFD}"/>
              </a:ext>
            </a:extLst>
          </p:cNvPr>
          <p:cNvSpPr txBox="1">
            <a:spLocks noChangeArrowheads="1"/>
          </p:cNvSpPr>
          <p:nvPr userDrawn="1"/>
        </p:nvSpPr>
        <p:spPr bwMode="auto">
          <a:xfrm>
            <a:off x="76200" y="4254500"/>
            <a:ext cx="3695700" cy="1708150"/>
          </a:xfrm>
          <a:prstGeom prst="rect">
            <a:avLst/>
          </a:prstGeom>
          <a:noFill/>
          <a:ln>
            <a:noFill/>
          </a:ln>
          <a:effectLst/>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a:defRPr/>
            </a:pPr>
            <a:r>
              <a:rPr kumimoji="0" lang="en-US" altLang="en-US" sz="1800">
                <a:latin typeface="Arial Narrow" charset="0"/>
              </a:rPr>
              <a:t>PowerPoint</a:t>
            </a:r>
            <a:r>
              <a:rPr kumimoji="0" lang="en-US" altLang="en-US" sz="1800" baseline="30000">
                <a:latin typeface="Arial Narrow" charset="0"/>
              </a:rPr>
              <a:t>®</a:t>
            </a:r>
            <a:r>
              <a:rPr kumimoji="0" lang="en-US" altLang="en-US" sz="1800">
                <a:latin typeface="Arial Narrow" charset="0"/>
              </a:rPr>
              <a:t> Lecture Presentations for</a:t>
            </a:r>
            <a:r>
              <a:rPr kumimoji="0" lang="en-US" altLang="en-US" sz="1800" b="0">
                <a:solidFill>
                  <a:srgbClr val="006699"/>
                </a:solidFill>
                <a:latin typeface="Arial" charset="0"/>
              </a:rPr>
              <a:t> </a:t>
            </a:r>
            <a:r>
              <a:rPr kumimoji="0" lang="en-US" altLang="en-US" sz="4800">
                <a:latin typeface="Arial" charset="0"/>
              </a:rPr>
              <a:t>Biology</a:t>
            </a:r>
            <a:r>
              <a:rPr kumimoji="0" lang="en-US" altLang="en-US">
                <a:latin typeface="Arial" charset="0"/>
              </a:rPr>
              <a:t> </a:t>
            </a:r>
          </a:p>
          <a:p>
            <a:pPr algn="ctr">
              <a:defRPr/>
            </a:pPr>
            <a:r>
              <a:rPr kumimoji="0" lang="en-US" altLang="en-US" sz="2000" i="1"/>
              <a:t>Eighth Edition</a:t>
            </a:r>
          </a:p>
          <a:p>
            <a:pPr algn="ctr" eaLnBrk="1" hangingPunct="1">
              <a:defRPr/>
            </a:pPr>
            <a:r>
              <a:rPr kumimoji="0" lang="en-US" altLang="en-US" sz="2000"/>
              <a:t>Neil Campbell and Jane Reece</a:t>
            </a:r>
            <a:endParaRPr kumimoji="0" lang="en-US" altLang="en-US" sz="1600"/>
          </a:p>
        </p:txBody>
      </p:sp>
      <p:sp>
        <p:nvSpPr>
          <p:cNvPr id="10" name="Rectangle 16">
            <a:extLst>
              <a:ext uri="{FF2B5EF4-FFF2-40B4-BE49-F238E27FC236}">
                <a16:creationId xmlns:a16="http://schemas.microsoft.com/office/drawing/2014/main" id="{799E20CB-98AD-8F4E-8567-A7D4973BC76B}"/>
              </a:ext>
            </a:extLst>
          </p:cNvPr>
          <p:cNvSpPr>
            <a:spLocks noChangeArrowheads="1"/>
          </p:cNvSpPr>
          <p:nvPr userDrawn="1"/>
        </p:nvSpPr>
        <p:spPr bwMode="auto">
          <a:xfrm>
            <a:off x="0" y="6172200"/>
            <a:ext cx="9140825" cy="366713"/>
          </a:xfrm>
          <a:prstGeom prst="rect">
            <a:avLst/>
          </a:prstGeom>
          <a:noFill/>
          <a:ln>
            <a:noFill/>
          </a:ln>
        </p:spPr>
        <p:txBody>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a:defRPr/>
            </a:pPr>
            <a:r>
              <a:rPr kumimoji="0" lang="en-US" altLang="x-none" sz="1800">
                <a:solidFill>
                  <a:schemeClr val="bg1"/>
                </a:solidFill>
              </a:rPr>
              <a:t>Lectures by Chris Romero, updated by Erin Barley with contributions from Joan Sharp</a:t>
            </a:r>
            <a:r>
              <a:rPr kumimoji="0" lang="en-US" altLang="x-none" b="0">
                <a:solidFill>
                  <a:schemeClr val="bg1"/>
                </a:solidFill>
                <a:latin typeface="Arial" charset="0"/>
              </a:rPr>
              <a:t> </a:t>
            </a:r>
          </a:p>
        </p:txBody>
      </p:sp>
      <p:sp>
        <p:nvSpPr>
          <p:cNvPr id="58371" name="Rectangle 3"/>
          <p:cNvSpPr>
            <a:spLocks noGrp="1" noChangeArrowheads="1"/>
          </p:cNvSpPr>
          <p:nvPr>
            <p:ph type="subTitle" idx="1"/>
          </p:nvPr>
        </p:nvSpPr>
        <p:spPr>
          <a:xfrm>
            <a:off x="238125" y="1531938"/>
            <a:ext cx="8677275" cy="1752600"/>
          </a:xfrm>
        </p:spPr>
        <p:txBody>
          <a:bodyPr/>
          <a:lstStyle>
            <a:lvl1pPr marL="0" indent="0">
              <a:buFontTx/>
              <a:buNone/>
              <a:defRPr sz="5500">
                <a:solidFill>
                  <a:srgbClr val="990066"/>
                </a:solidFill>
                <a:latin typeface="Times New Roman" charset="0"/>
              </a:defRPr>
            </a:lvl1pPr>
          </a:lstStyle>
          <a:p>
            <a:pPr lvl="0"/>
            <a:r>
              <a:rPr lang="en-US" noProof="0"/>
              <a:t>Click to edit Master subtitle style</a:t>
            </a:r>
          </a:p>
        </p:txBody>
      </p:sp>
      <p:sp>
        <p:nvSpPr>
          <p:cNvPr id="58377" name="Rectangle 9"/>
          <p:cNvSpPr>
            <a:spLocks noGrp="1" noChangeArrowheads="1"/>
          </p:cNvSpPr>
          <p:nvPr>
            <p:ph type="ctrTitle"/>
          </p:nvPr>
        </p:nvSpPr>
        <p:spPr>
          <a:xfrm>
            <a:off x="206375" y="157163"/>
            <a:ext cx="8709025" cy="1143000"/>
          </a:xfrm>
          <a:effectLst>
            <a:outerShdw blurRad="63500" dist="38099" dir="2700000" algn="ctr" rotWithShape="0">
              <a:srgbClr val="000000">
                <a:alpha val="74998"/>
              </a:srgbClr>
            </a:outerShdw>
          </a:effectLst>
        </p:spPr>
        <p:txBody>
          <a:bodyPr anchor="ctr"/>
          <a:lstStyle>
            <a:lvl1pPr marL="0" indent="0">
              <a:defRPr sz="5000">
                <a:solidFill>
                  <a:schemeClr val="bg1"/>
                </a:solidFill>
                <a:latin typeface="Arial" charset="0"/>
              </a:defRPr>
            </a:lvl1pPr>
          </a:lstStyle>
          <a:p>
            <a:pPr lvl="0"/>
            <a:r>
              <a:rPr lang="en-US" noProof="0"/>
              <a:t>Click to edit Master title style</a:t>
            </a:r>
          </a:p>
        </p:txBody>
      </p:sp>
    </p:spTree>
    <p:extLst>
      <p:ext uri="{BB962C8B-B14F-4D97-AF65-F5344CB8AC3E}">
        <p14:creationId xmlns:p14="http://schemas.microsoft.com/office/powerpoint/2010/main" val="89876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44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
            <a:ext cx="2133600" cy="4498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76200"/>
            <a:ext cx="6248400" cy="449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24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6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77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38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64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83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12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0963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2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BFBFBF"/>
            </a:gs>
            <a:gs pos="100000">
              <a:schemeClr val="bg1"/>
            </a:gs>
          </a:gsLst>
          <a:lin ang="5400000"/>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2125D07-2EC0-374D-8A91-BA39BBEEB875}"/>
              </a:ext>
            </a:extLst>
          </p:cNvPr>
          <p:cNvSpPr>
            <a:spLocks noGrp="1" noChangeArrowheads="1"/>
          </p:cNvSpPr>
          <p:nvPr>
            <p:ph type="title"/>
          </p:nvPr>
        </p:nvSpPr>
        <p:spPr bwMode="auto">
          <a:xfrm>
            <a:off x="304800" y="76200"/>
            <a:ext cx="8534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1027" name="Rectangle 3">
            <a:extLst>
              <a:ext uri="{FF2B5EF4-FFF2-40B4-BE49-F238E27FC236}">
                <a16:creationId xmlns:a16="http://schemas.microsoft.com/office/drawing/2014/main" id="{0E9E8A48-1C58-B645-85AC-57378AAF30E9}"/>
              </a:ext>
            </a:extLst>
          </p:cNvPr>
          <p:cNvSpPr>
            <a:spLocks noGrp="1" noChangeArrowheads="1"/>
          </p:cNvSpPr>
          <p:nvPr>
            <p:ph type="body" idx="1"/>
          </p:nvPr>
        </p:nvSpPr>
        <p:spPr bwMode="auto">
          <a:xfrm>
            <a:off x="304800" y="1212850"/>
            <a:ext cx="85344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130"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Lst>
  <p:txStyles>
    <p:title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ＭＳ Ｐゴシック" charset="0"/>
        </a:defRPr>
      </a:lvl1pPr>
      <a:lvl2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5pPr>
      <a:lvl6pPr marL="9080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6pPr>
      <a:lvl7pPr marL="13652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7pPr>
      <a:lvl8pPr marL="18224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8pPr>
      <a:lvl9pPr marL="22796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9pPr>
    </p:titleStyle>
    <p:bodyStyle>
      <a:lvl1pPr marL="350838" indent="-350838" algn="l" rtl="0" eaLnBrk="0" fontAlgn="base" hangingPunct="0">
        <a:spcBef>
          <a:spcPct val="45000"/>
        </a:spcBef>
        <a:spcAft>
          <a:spcPct val="20000"/>
        </a:spcAft>
        <a:buClr>
          <a:schemeClr val="tx2"/>
        </a:buClr>
        <a:buChar char="•"/>
        <a:defRPr sz="3000">
          <a:solidFill>
            <a:schemeClr val="tx1"/>
          </a:solidFill>
          <a:latin typeface="+mn-lt"/>
          <a:ea typeface="+mn-ea"/>
          <a:cs typeface="ＭＳ Ｐゴシック" charset="0"/>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a:solidFill>
            <a:schemeClr val="tx1"/>
          </a:solidFill>
          <a:latin typeface="+mn-lt"/>
          <a:ea typeface="+mn-ea"/>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a:solidFill>
            <a:schemeClr val="tx1"/>
          </a:solidFill>
          <a:latin typeface="+mn-lt"/>
          <a:ea typeface="+mn-ea"/>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mn-lt"/>
          <a:ea typeface="+mn-ea"/>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mn-lt"/>
          <a:ea typeface="+mn-ea"/>
        </a:defRPr>
      </a:lvl5pPr>
      <a:lvl6pPr marL="27432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6pPr>
      <a:lvl7pPr marL="32004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7pPr>
      <a:lvl8pPr marL="36576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8pPr>
      <a:lvl9pPr marL="41148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zloG5hSEYN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WqgZUnJdAY"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youtube.com/watch?v=KaxSDryqB6M" TargetMode="External"/><Relationship Id="rId4" Type="http://schemas.openxmlformats.org/officeDocument/2006/relationships/hyperlink" Target="https://www.youtube.com/watch?v=Y1PCwxUDTl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B73DA0-4C4A-BA47-8EBA-39F3D69D712E}"/>
              </a:ext>
            </a:extLst>
          </p:cNvPr>
          <p:cNvSpPr>
            <a:spLocks noGrp="1"/>
          </p:cNvSpPr>
          <p:nvPr>
            <p:ph idx="1"/>
          </p:nvPr>
        </p:nvSpPr>
        <p:spPr>
          <a:xfrm>
            <a:off x="228600" y="381000"/>
            <a:ext cx="8534400" cy="5008563"/>
          </a:xfrm>
        </p:spPr>
        <p:txBody>
          <a:bodyPr/>
          <a:lstStyle/>
          <a:p>
            <a:pPr marL="0" indent="0" algn="ctr">
              <a:buFontTx/>
              <a:buNone/>
              <a:defRPr/>
            </a:pPr>
            <a:r>
              <a:rPr lang="en-US" dirty="0"/>
              <a:t>A researcher is investigating a flowering plant. The purple flower allele, P, is dominant to the white flower allele, p. A cross was performed between a purple-flowered plant and a white-flowered plant. The 206 seeds that were produced from the cross matured into 124 purple-flowered plants and 82 white-flowered plants. Calculate the chi-square for if the purple-flowered parent plant was heterozygous.</a:t>
            </a:r>
          </a:p>
          <a:p>
            <a:pP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06DC86-F92E-3C41-BAA3-5EE721BA20EE}"/>
              </a:ext>
            </a:extLst>
          </p:cNvPr>
          <p:cNvSpPr>
            <a:spLocks noGrp="1"/>
          </p:cNvSpPr>
          <p:nvPr>
            <p:ph idx="1"/>
          </p:nvPr>
        </p:nvSpPr>
        <p:spPr>
          <a:xfrm>
            <a:off x="304800" y="1212850"/>
            <a:ext cx="8534400" cy="4708525"/>
          </a:xfrm>
        </p:spPr>
        <p:txBody>
          <a:bodyPr/>
          <a:lstStyle/>
          <a:p>
            <a:pPr marL="514350" indent="-514350" eaLnBrk="1" fontAlgn="auto" hangingPunct="1">
              <a:spcBef>
                <a:spcPts val="0"/>
              </a:spcBef>
              <a:spcAft>
                <a:spcPts val="0"/>
              </a:spcAft>
              <a:buClrTx/>
              <a:buFontTx/>
              <a:buAutoNum type="arabicPeriod"/>
              <a:defRPr/>
            </a:pPr>
            <a:r>
              <a:rPr lang="en-US" dirty="0"/>
              <a:t>What are the chances of a color blind male having a color blind daughter if mom was a heterozygote?</a:t>
            </a:r>
          </a:p>
          <a:p>
            <a:pPr marL="514350" indent="-514350" eaLnBrk="1" fontAlgn="auto" hangingPunct="1">
              <a:spcBef>
                <a:spcPts val="0"/>
              </a:spcBef>
              <a:spcAft>
                <a:spcPts val="0"/>
              </a:spcAft>
              <a:buClrTx/>
              <a:buFontTx/>
              <a:buAutoNum type="arabicPeriod"/>
              <a:defRPr/>
            </a:pPr>
            <a:endParaRPr lang="en-US" dirty="0"/>
          </a:p>
          <a:p>
            <a:pPr marL="514350" indent="-514350" eaLnBrk="1" fontAlgn="auto" hangingPunct="1">
              <a:spcBef>
                <a:spcPts val="0"/>
              </a:spcBef>
              <a:spcAft>
                <a:spcPts val="0"/>
              </a:spcAft>
              <a:buClrTx/>
              <a:buFontTx/>
              <a:buAutoNum type="arabicPeriod"/>
              <a:defRPr/>
            </a:pPr>
            <a:endParaRPr lang="en-US" dirty="0"/>
          </a:p>
          <a:p>
            <a:pPr marL="514350" indent="-514350" eaLnBrk="1" fontAlgn="auto" hangingPunct="1">
              <a:spcBef>
                <a:spcPts val="0"/>
              </a:spcBef>
              <a:spcAft>
                <a:spcPts val="0"/>
              </a:spcAft>
              <a:buClrTx/>
              <a:buFontTx/>
              <a:buAutoNum type="arabicPeriod"/>
              <a:defRPr/>
            </a:pPr>
            <a:r>
              <a:rPr lang="en-US" dirty="0"/>
              <a:t>If a man and a woman produced a color blind son, does the dad have to be color blind? Where did the son get his affected X chromosome from? </a:t>
            </a:r>
          </a:p>
          <a:p>
            <a:pPr marL="0" indent="0" eaLnBrk="1" fontAlgn="auto" hangingPunct="1">
              <a:spcBef>
                <a:spcPts val="0"/>
              </a:spcBef>
              <a:spcAft>
                <a:spcPts val="0"/>
              </a:spcAft>
              <a:buClrTx/>
              <a:buFontTx/>
              <a:buNone/>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9B61E6F-B567-394F-8248-19337C4AA87E}"/>
              </a:ext>
            </a:extLst>
          </p:cNvPr>
          <p:cNvSpPr>
            <a:spLocks noChangeArrowheads="1"/>
          </p:cNvSpPr>
          <p:nvPr/>
        </p:nvSpPr>
        <p:spPr bwMode="auto">
          <a:xfrm>
            <a:off x="231775" y="255588"/>
            <a:ext cx="8659813" cy="8318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eaLnBrk="1" hangingPunct="1">
              <a:defRPr/>
            </a:pPr>
            <a:r>
              <a:rPr lang="en-US" dirty="0">
                <a:effectLst>
                  <a:outerShdw blurRad="38100" dist="38100" dir="2700000" algn="tl">
                    <a:srgbClr val="FFFFFF"/>
                  </a:outerShdw>
                </a:effectLst>
                <a:latin typeface="Helvetica" charset="0"/>
                <a:ea typeface="Helvetica" charset="0"/>
                <a:cs typeface="Helvetica" charset="0"/>
              </a:rPr>
              <a:t>Introduction to fly genetics: </a:t>
            </a:r>
          </a:p>
          <a:p>
            <a:pPr eaLnBrk="1" hangingPunct="1">
              <a:defRPr/>
            </a:pPr>
            <a:r>
              <a:rPr lang="en-US" dirty="0">
                <a:effectLst>
                  <a:outerShdw blurRad="38100" dist="38100" dir="2700000" algn="tl">
                    <a:srgbClr val="FFFFFF"/>
                  </a:outerShdw>
                </a:effectLst>
                <a:latin typeface="Helvetica" charset="0"/>
                <a:ea typeface="Helvetica" charset="0"/>
                <a:cs typeface="Helvetica" charset="0"/>
                <a:hlinkClick r:id="rId3"/>
              </a:rPr>
              <a:t>https://www.youtube.com/watch?v=zloG5hSEYNk</a:t>
            </a:r>
            <a:r>
              <a:rPr lang="en-US" dirty="0">
                <a:effectLst>
                  <a:outerShdw blurRad="38100" dist="38100" dir="2700000" algn="tl">
                    <a:srgbClr val="FFFFFF"/>
                  </a:outerShdw>
                </a:effectLst>
                <a:latin typeface="Helvetica" charset="0"/>
                <a:ea typeface="Helvetica" charset="0"/>
                <a:cs typeface="Helvetica" charset="0"/>
              </a:rPr>
              <a:t> </a:t>
            </a:r>
          </a:p>
        </p:txBody>
      </p:sp>
      <p:pic>
        <p:nvPicPr>
          <p:cNvPr id="22530" name="Picture 1">
            <a:extLst>
              <a:ext uri="{FF2B5EF4-FFF2-40B4-BE49-F238E27FC236}">
                <a16:creationId xmlns:a16="http://schemas.microsoft.com/office/drawing/2014/main" id="{AB35EB44-B67E-9C44-ADA1-AADFD1350A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49212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500FEF11-A80C-7E4E-AEAA-6CE5074C5C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0688" y="3051175"/>
            <a:ext cx="4965700"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10">
            <a:extLst>
              <a:ext uri="{FF2B5EF4-FFF2-40B4-BE49-F238E27FC236}">
                <a16:creationId xmlns:a16="http://schemas.microsoft.com/office/drawing/2014/main" id="{2F2F1376-E45F-2F40-8F47-7FD70EB4247E}"/>
              </a:ext>
            </a:extLst>
          </p:cNvPr>
          <p:cNvSpPr txBox="1">
            <a:spLocks noChangeArrowheads="1"/>
          </p:cNvSpPr>
          <p:nvPr/>
        </p:nvSpPr>
        <p:spPr bwMode="auto">
          <a:xfrm>
            <a:off x="5830888" y="1420813"/>
            <a:ext cx="2819400"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Males can only get an X-chromosome from their mothers</a:t>
            </a:r>
            <a:r>
              <a:rPr lang="en-US" altLang="en-US" sz="2000" b="0">
                <a:latin typeface="Helvetica" pitchFamily="2" charset="0"/>
              </a:rPr>
              <a:t> (because Y from dad)</a:t>
            </a:r>
          </a:p>
        </p:txBody>
      </p:sp>
      <p:sp>
        <p:nvSpPr>
          <p:cNvPr id="8" name="TextBox 12">
            <a:extLst>
              <a:ext uri="{FF2B5EF4-FFF2-40B4-BE49-F238E27FC236}">
                <a16:creationId xmlns:a16="http://schemas.microsoft.com/office/drawing/2014/main" id="{1F9AA63E-D9A1-A94E-BBFB-9F70860321C5}"/>
              </a:ext>
            </a:extLst>
          </p:cNvPr>
          <p:cNvSpPr txBox="1">
            <a:spLocks noChangeArrowheads="1"/>
          </p:cNvSpPr>
          <p:nvPr/>
        </p:nvSpPr>
        <p:spPr bwMode="auto">
          <a:xfrm>
            <a:off x="5830888" y="3602038"/>
            <a:ext cx="2819400" cy="224631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If the gene is X-linked and mom has the recessive phenotype (white eyes) ALL male offspring have white eyes and none of the females.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37504906-8DDF-C94A-9414-EF6C054377DE}"/>
              </a:ext>
            </a:extLst>
          </p:cNvPr>
          <p:cNvSpPr>
            <a:spLocks noGrp="1" noChangeArrowheads="1"/>
          </p:cNvSpPr>
          <p:nvPr>
            <p:ph type="title"/>
          </p:nvPr>
        </p:nvSpPr>
        <p:spPr>
          <a:xfrm>
            <a:off x="304800" y="4763"/>
            <a:ext cx="8534400" cy="503237"/>
          </a:xfrm>
        </p:spPr>
        <p:txBody>
          <a:bodyPr/>
          <a:lstStyle/>
          <a:p>
            <a:r>
              <a:rPr lang="en-US" altLang="en-US"/>
              <a:t>Fun Genetics Fact of the day</a:t>
            </a:r>
          </a:p>
        </p:txBody>
      </p:sp>
      <p:sp>
        <p:nvSpPr>
          <p:cNvPr id="24578" name="Content Placeholder 2">
            <a:extLst>
              <a:ext uri="{FF2B5EF4-FFF2-40B4-BE49-F238E27FC236}">
                <a16:creationId xmlns:a16="http://schemas.microsoft.com/office/drawing/2014/main" id="{29AFA0F1-84CE-794A-AA92-6C080BB4E4D2}"/>
              </a:ext>
            </a:extLst>
          </p:cNvPr>
          <p:cNvSpPr>
            <a:spLocks noGrp="1" noChangeArrowheads="1"/>
          </p:cNvSpPr>
          <p:nvPr>
            <p:ph idx="1"/>
          </p:nvPr>
        </p:nvSpPr>
        <p:spPr>
          <a:xfrm>
            <a:off x="304800" y="1212850"/>
            <a:ext cx="4648200" cy="5608638"/>
          </a:xfrm>
        </p:spPr>
        <p:txBody>
          <a:bodyPr/>
          <a:lstStyle/>
          <a:p>
            <a:r>
              <a:rPr lang="en-US" altLang="en-US"/>
              <a:t>Raise your hand if you HATE cilantro</a:t>
            </a:r>
          </a:p>
          <a:p>
            <a:r>
              <a:rPr lang="en-US" altLang="en-US"/>
              <a:t>What does it taste like to you? </a:t>
            </a:r>
          </a:p>
          <a:p>
            <a:r>
              <a:rPr lang="en-US" altLang="en-US"/>
              <a:t>Genetic survey of 30,000 people showed this is genetic</a:t>
            </a:r>
          </a:p>
          <a:p>
            <a:r>
              <a:rPr lang="en-US" altLang="en-US"/>
              <a:t>An olfactory receptor gene mutation causes this hatred!</a:t>
            </a:r>
          </a:p>
        </p:txBody>
      </p:sp>
      <p:pic>
        <p:nvPicPr>
          <p:cNvPr id="24579" name="Picture 3">
            <a:extLst>
              <a:ext uri="{FF2B5EF4-FFF2-40B4-BE49-F238E27FC236}">
                <a16:creationId xmlns:a16="http://schemas.microsoft.com/office/drawing/2014/main" id="{8C76FE96-717F-9146-AD86-4A64553C00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0238" y="252413"/>
            <a:ext cx="300355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1">
            <a:extLst>
              <a:ext uri="{FF2B5EF4-FFF2-40B4-BE49-F238E27FC236}">
                <a16:creationId xmlns:a16="http://schemas.microsoft.com/office/drawing/2014/main" id="{BC303A5C-337B-6646-BD3D-8B3C757022EF}"/>
              </a:ext>
            </a:extLst>
          </p:cNvPr>
          <p:cNvSpPr>
            <a:spLocks noChangeArrowheads="1"/>
          </p:cNvSpPr>
          <p:nvPr/>
        </p:nvSpPr>
        <p:spPr bwMode="auto">
          <a:xfrm>
            <a:off x="5710238" y="3186113"/>
            <a:ext cx="29892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A single nucleotide polymorphism (SNP) </a:t>
            </a:r>
          </a:p>
        </p:txBody>
      </p:sp>
      <p:pic>
        <p:nvPicPr>
          <p:cNvPr id="24581" name="Picture 2">
            <a:extLst>
              <a:ext uri="{FF2B5EF4-FFF2-40B4-BE49-F238E27FC236}">
                <a16:creationId xmlns:a16="http://schemas.microsoft.com/office/drawing/2014/main" id="{3738BDC8-EC4B-CB49-824A-3D825B2A7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950" y="4017963"/>
            <a:ext cx="300355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0464E7BD-9FB3-9345-89DC-0837EECF011F}"/>
              </a:ext>
            </a:extLst>
          </p:cNvPr>
          <p:cNvSpPr>
            <a:spLocks noChangeArrowheads="1"/>
          </p:cNvSpPr>
          <p:nvPr/>
        </p:nvSpPr>
        <p:spPr bwMode="auto">
          <a:xfrm>
            <a:off x="1828800" y="255588"/>
            <a:ext cx="53340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Genetic Linkage</a:t>
            </a:r>
          </a:p>
        </p:txBody>
      </p:sp>
      <p:sp>
        <p:nvSpPr>
          <p:cNvPr id="26626" name="TextBox 3">
            <a:extLst>
              <a:ext uri="{FF2B5EF4-FFF2-40B4-BE49-F238E27FC236}">
                <a16:creationId xmlns:a16="http://schemas.microsoft.com/office/drawing/2014/main" id="{1BC1F987-2344-6F43-8635-0EC5C206370C}"/>
              </a:ext>
            </a:extLst>
          </p:cNvPr>
          <p:cNvSpPr txBox="1">
            <a:spLocks noChangeArrowheads="1"/>
          </p:cNvSpPr>
          <p:nvPr/>
        </p:nvSpPr>
        <p:spPr bwMode="auto">
          <a:xfrm>
            <a:off x="823913" y="995363"/>
            <a:ext cx="7475537"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When genes are on separate chromosomes, or very far apart on the same chromosome, they </a:t>
            </a:r>
            <a:r>
              <a:rPr lang="en-US" altLang="en-US" sz="2000" u="sng">
                <a:solidFill>
                  <a:srgbClr val="FF0000"/>
                </a:solidFill>
                <a:latin typeface="Helvetica" pitchFamily="2" charset="0"/>
              </a:rPr>
              <a:t>assort independently</a:t>
            </a:r>
            <a:r>
              <a:rPr lang="en-US" altLang="en-US" sz="2000">
                <a:solidFill>
                  <a:srgbClr val="FF0000"/>
                </a:solidFill>
                <a:latin typeface="Helvetica" pitchFamily="2" charset="0"/>
              </a:rPr>
              <a:t> (gametes are exactly what you would expect from parent) </a:t>
            </a:r>
          </a:p>
        </p:txBody>
      </p:sp>
      <p:pic>
        <p:nvPicPr>
          <p:cNvPr id="26627" name="Picture 1">
            <a:extLst>
              <a:ext uri="{FF2B5EF4-FFF2-40B4-BE49-F238E27FC236}">
                <a16:creationId xmlns:a16="http://schemas.microsoft.com/office/drawing/2014/main" id="{F1A2C118-A9B1-234E-91A6-274F562676D0}"/>
              </a:ext>
            </a:extLst>
          </p:cNvPr>
          <p:cNvPicPr>
            <a:picLocks noChangeAspect="1"/>
          </p:cNvPicPr>
          <p:nvPr/>
        </p:nvPicPr>
        <p:blipFill>
          <a:blip r:embed="rId3">
            <a:extLst>
              <a:ext uri="{28A0092B-C50C-407E-A947-70E740481C1C}">
                <a14:useLocalDpi xmlns:a14="http://schemas.microsoft.com/office/drawing/2010/main" val="0"/>
              </a:ext>
            </a:extLst>
          </a:blip>
          <a:srcRect r="49619"/>
          <a:stretch>
            <a:fillRect/>
          </a:stretch>
        </p:blipFill>
        <p:spPr bwMode="auto">
          <a:xfrm>
            <a:off x="457200" y="2233613"/>
            <a:ext cx="41910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5">
            <a:extLst>
              <a:ext uri="{FF2B5EF4-FFF2-40B4-BE49-F238E27FC236}">
                <a16:creationId xmlns:a16="http://schemas.microsoft.com/office/drawing/2014/main" id="{D5ED4B63-033A-0D48-8734-E93B5B4230C9}"/>
              </a:ext>
            </a:extLst>
          </p:cNvPr>
          <p:cNvSpPr txBox="1">
            <a:spLocks noChangeArrowheads="1"/>
          </p:cNvSpPr>
          <p:nvPr/>
        </p:nvSpPr>
        <p:spPr bwMode="auto">
          <a:xfrm>
            <a:off x="5081588" y="6153150"/>
            <a:ext cx="3213100" cy="4000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What is going on here? </a:t>
            </a:r>
          </a:p>
        </p:txBody>
      </p:sp>
      <p:pic>
        <p:nvPicPr>
          <p:cNvPr id="6" name="Picture 5">
            <a:extLst>
              <a:ext uri="{FF2B5EF4-FFF2-40B4-BE49-F238E27FC236}">
                <a16:creationId xmlns:a16="http://schemas.microsoft.com/office/drawing/2014/main" id="{29C590A6-4B41-8643-9265-C132277A85CF}"/>
              </a:ext>
            </a:extLst>
          </p:cNvPr>
          <p:cNvPicPr>
            <a:picLocks noChangeAspect="1"/>
          </p:cNvPicPr>
          <p:nvPr/>
        </p:nvPicPr>
        <p:blipFill>
          <a:blip r:embed="rId3">
            <a:extLst>
              <a:ext uri="{28A0092B-C50C-407E-A947-70E740481C1C}">
                <a14:useLocalDpi xmlns:a14="http://schemas.microsoft.com/office/drawing/2010/main" val="0"/>
              </a:ext>
            </a:extLst>
          </a:blip>
          <a:srcRect l="50381"/>
          <a:stretch>
            <a:fillRect/>
          </a:stretch>
        </p:blipFill>
        <p:spPr bwMode="auto">
          <a:xfrm>
            <a:off x="4648200" y="2233613"/>
            <a:ext cx="41275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7467B25-9F53-4A43-B3D5-20F64DAEFB49}"/>
              </a:ext>
            </a:extLst>
          </p:cNvPr>
          <p:cNvSpPr>
            <a:spLocks noChangeArrowheads="1"/>
          </p:cNvSpPr>
          <p:nvPr/>
        </p:nvSpPr>
        <p:spPr bwMode="auto">
          <a:xfrm>
            <a:off x="2286000" y="255588"/>
            <a:ext cx="48006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Genetic Linkage</a:t>
            </a:r>
          </a:p>
        </p:txBody>
      </p:sp>
      <p:sp>
        <p:nvSpPr>
          <p:cNvPr id="28674" name="TextBox 3">
            <a:extLst>
              <a:ext uri="{FF2B5EF4-FFF2-40B4-BE49-F238E27FC236}">
                <a16:creationId xmlns:a16="http://schemas.microsoft.com/office/drawing/2014/main" id="{9B698575-F455-854A-A102-20C97AE20E18}"/>
              </a:ext>
            </a:extLst>
          </p:cNvPr>
          <p:cNvSpPr txBox="1">
            <a:spLocks noChangeArrowheads="1"/>
          </p:cNvSpPr>
          <p:nvPr/>
        </p:nvSpPr>
        <p:spPr bwMode="auto">
          <a:xfrm>
            <a:off x="319088" y="762000"/>
            <a:ext cx="8520112"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When genes are </a:t>
            </a:r>
            <a:r>
              <a:rPr lang="en-US" altLang="en-US" sz="2000" u="sng">
                <a:solidFill>
                  <a:srgbClr val="FF0000"/>
                </a:solidFill>
                <a:latin typeface="Helvetica" pitchFamily="2" charset="0"/>
              </a:rPr>
              <a:t>very close together on the same chromosome</a:t>
            </a:r>
            <a:r>
              <a:rPr lang="en-US" altLang="en-US" sz="2000">
                <a:solidFill>
                  <a:srgbClr val="FF0000"/>
                </a:solidFill>
                <a:latin typeface="Helvetica" pitchFamily="2" charset="0"/>
              </a:rPr>
              <a:t> </a:t>
            </a:r>
            <a:r>
              <a:rPr lang="en-US" altLang="en-US" sz="2000">
                <a:latin typeface="Helvetica" pitchFamily="2" charset="0"/>
              </a:rPr>
              <a:t>instead of assorting independently, the genes tend to “stick together” during meiosis </a:t>
            </a:r>
            <a:r>
              <a:rPr lang="en-US" altLang="en-US" sz="2000">
                <a:latin typeface="Helvetica" pitchFamily="2" charset="0"/>
                <a:sym typeface="Wingdings" pitchFamily="2" charset="2"/>
              </a:rPr>
              <a:t> </a:t>
            </a:r>
            <a:r>
              <a:rPr lang="en-US" altLang="en-US" sz="2000">
                <a:solidFill>
                  <a:srgbClr val="FF0000"/>
                </a:solidFill>
                <a:latin typeface="Helvetica" pitchFamily="2" charset="0"/>
                <a:sym typeface="Wingdings" pitchFamily="2" charset="2"/>
              </a:rPr>
              <a:t>the genes are LINKED!</a:t>
            </a:r>
            <a:endParaRPr lang="en-US" altLang="en-US" sz="2000">
              <a:solidFill>
                <a:srgbClr val="FF0000"/>
              </a:solidFill>
              <a:latin typeface="Helvetica" pitchFamily="2" charset="0"/>
            </a:endParaRPr>
          </a:p>
        </p:txBody>
      </p:sp>
      <p:pic>
        <p:nvPicPr>
          <p:cNvPr id="28675" name="Picture 2">
            <a:extLst>
              <a:ext uri="{FF2B5EF4-FFF2-40B4-BE49-F238E27FC236}">
                <a16:creationId xmlns:a16="http://schemas.microsoft.com/office/drawing/2014/main" id="{852398D4-1C11-D445-ADE8-B57444C072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985963"/>
            <a:ext cx="4572000"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6">
            <a:extLst>
              <a:ext uri="{FF2B5EF4-FFF2-40B4-BE49-F238E27FC236}">
                <a16:creationId xmlns:a16="http://schemas.microsoft.com/office/drawing/2014/main" id="{7C02D200-AAEE-3B49-AB43-ECDE01EE89D1}"/>
              </a:ext>
            </a:extLst>
          </p:cNvPr>
          <p:cNvSpPr txBox="1">
            <a:spLocks noChangeArrowheads="1"/>
          </p:cNvSpPr>
          <p:nvPr/>
        </p:nvSpPr>
        <p:spPr bwMode="auto">
          <a:xfrm>
            <a:off x="4984750" y="3181350"/>
            <a:ext cx="3962400" cy="2370138"/>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Now we see gamete types in very unequal proportions. </a:t>
            </a:r>
          </a:p>
          <a:p>
            <a:pPr algn="ctr"/>
            <a:endParaRPr lang="en-US" altLang="en-US" sz="1800" b="0">
              <a:latin typeface="Helvetica" pitchFamily="2" charset="0"/>
            </a:endParaRPr>
          </a:p>
          <a:p>
            <a:pPr algn="ctr"/>
            <a:r>
              <a:rPr lang="en-US" altLang="en-US" sz="1800" b="0">
                <a:latin typeface="Helvetica" pitchFamily="2" charset="0"/>
              </a:rPr>
              <a:t>Gametes more often look like their parents (</a:t>
            </a:r>
            <a:r>
              <a:rPr lang="en-US" altLang="en-US" sz="1800">
                <a:latin typeface="Helvetica" pitchFamily="2" charset="0"/>
              </a:rPr>
              <a:t>parental gametes</a:t>
            </a:r>
            <a:r>
              <a:rPr lang="en-US" altLang="en-US" sz="1800" b="0">
                <a:latin typeface="Helvetica" pitchFamily="2" charset="0"/>
              </a:rPr>
              <a:t>) but occasionally there was crossing over between the “a” and “b” gene resulting in </a:t>
            </a:r>
            <a:r>
              <a:rPr lang="en-US" altLang="en-US" sz="1800">
                <a:latin typeface="Helvetica" pitchFamily="2" charset="0"/>
              </a:rPr>
              <a:t>recombinant gametes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2A506BA5-CB66-AC4F-84C7-94441AF9C93B}"/>
              </a:ext>
            </a:extLst>
          </p:cNvPr>
          <p:cNvSpPr>
            <a:spLocks noChangeArrowheads="1"/>
          </p:cNvSpPr>
          <p:nvPr/>
        </p:nvSpPr>
        <p:spPr bwMode="auto">
          <a:xfrm>
            <a:off x="177800" y="255588"/>
            <a:ext cx="8655050" cy="769937"/>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Making recombinant chromosomes by crossing over</a:t>
            </a:r>
          </a:p>
          <a:p>
            <a:pPr algn="ctr" eaLnBrk="1" hangingPunct="1">
              <a:defRPr/>
            </a:pPr>
            <a:r>
              <a:rPr lang="en-US" sz="2000" b="0" dirty="0">
                <a:effectLst>
                  <a:outerShdw blurRad="38100" dist="38100" dir="2700000" algn="tl">
                    <a:srgbClr val="FFFFFF"/>
                  </a:outerShdw>
                </a:effectLst>
                <a:latin typeface="Helvetica" charset="0"/>
                <a:ea typeface="Helvetica" charset="0"/>
                <a:cs typeface="Helvetica" charset="0"/>
              </a:rPr>
              <a:t>(containing a different combination of alleles from either of its parents)</a:t>
            </a:r>
          </a:p>
        </p:txBody>
      </p:sp>
      <p:pic>
        <p:nvPicPr>
          <p:cNvPr id="26626" name="Picture 1">
            <a:extLst>
              <a:ext uri="{FF2B5EF4-FFF2-40B4-BE49-F238E27FC236}">
                <a16:creationId xmlns:a16="http://schemas.microsoft.com/office/drawing/2014/main" id="{6C7AFDD4-1F1D-6E4E-8D92-D29B92B569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381125"/>
            <a:ext cx="47339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5">
            <a:extLst>
              <a:ext uri="{FF2B5EF4-FFF2-40B4-BE49-F238E27FC236}">
                <a16:creationId xmlns:a16="http://schemas.microsoft.com/office/drawing/2014/main" id="{CD872554-4921-324A-A249-FF2D2D230A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47788"/>
            <a:ext cx="4175125"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7">
            <a:extLst>
              <a:ext uri="{FF2B5EF4-FFF2-40B4-BE49-F238E27FC236}">
                <a16:creationId xmlns:a16="http://schemas.microsoft.com/office/drawing/2014/main" id="{64B6051D-3BC6-2644-BD2A-E093EB7D4B44}"/>
              </a:ext>
            </a:extLst>
          </p:cNvPr>
          <p:cNvSpPr txBox="1">
            <a:spLocks noChangeArrowheads="1"/>
          </p:cNvSpPr>
          <p:nvPr/>
        </p:nvSpPr>
        <p:spPr bwMode="auto">
          <a:xfrm>
            <a:off x="177800" y="3608388"/>
            <a:ext cx="3962400" cy="64611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latin typeface="Helvetica" pitchFamily="2" charset="0"/>
              </a:rPr>
              <a:t>Crossing over between two genes that are far apart is very common</a:t>
            </a:r>
          </a:p>
        </p:txBody>
      </p:sp>
      <p:sp>
        <p:nvSpPr>
          <p:cNvPr id="26629" name="TextBox 8">
            <a:extLst>
              <a:ext uri="{FF2B5EF4-FFF2-40B4-BE49-F238E27FC236}">
                <a16:creationId xmlns:a16="http://schemas.microsoft.com/office/drawing/2014/main" id="{1ADCCB1E-0564-104A-BA69-458F2A9D861D}"/>
              </a:ext>
            </a:extLst>
          </p:cNvPr>
          <p:cNvSpPr txBox="1">
            <a:spLocks noChangeArrowheads="1"/>
          </p:cNvSpPr>
          <p:nvPr/>
        </p:nvSpPr>
        <p:spPr bwMode="auto">
          <a:xfrm>
            <a:off x="4870450" y="3611563"/>
            <a:ext cx="3962400" cy="64611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latin typeface="Helvetica" pitchFamily="2" charset="0"/>
              </a:rPr>
              <a:t>Crossing over between two genes that are close together is rare</a:t>
            </a:r>
          </a:p>
        </p:txBody>
      </p:sp>
      <p:sp>
        <p:nvSpPr>
          <p:cNvPr id="26630" name="TextBox 9">
            <a:extLst>
              <a:ext uri="{FF2B5EF4-FFF2-40B4-BE49-F238E27FC236}">
                <a16:creationId xmlns:a16="http://schemas.microsoft.com/office/drawing/2014/main" id="{F27B7421-456F-144C-9EEB-C32A8399C7EA}"/>
              </a:ext>
            </a:extLst>
          </p:cNvPr>
          <p:cNvSpPr txBox="1">
            <a:spLocks noChangeArrowheads="1"/>
          </p:cNvSpPr>
          <p:nvPr/>
        </p:nvSpPr>
        <p:spPr bwMode="auto">
          <a:xfrm>
            <a:off x="381000" y="4648200"/>
            <a:ext cx="8305800" cy="1754188"/>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Thomas Hunt Morgan used this as a way to find the relative distance between genes on a chromosome</a:t>
            </a:r>
          </a:p>
          <a:p>
            <a:pPr algn="ctr"/>
            <a:r>
              <a:rPr lang="en-US" altLang="en-US" sz="2000" b="0">
                <a:solidFill>
                  <a:srgbClr val="FF0000"/>
                </a:solidFill>
                <a:latin typeface="Helvetica" pitchFamily="2" charset="0"/>
              </a:rPr>
              <a:t>Tightly </a:t>
            </a:r>
            <a:r>
              <a:rPr lang="en-US" altLang="en-US" sz="2000">
                <a:solidFill>
                  <a:srgbClr val="FF0000"/>
                </a:solidFill>
                <a:latin typeface="Helvetica" pitchFamily="2" charset="0"/>
              </a:rPr>
              <a:t>linked genes </a:t>
            </a:r>
            <a:r>
              <a:rPr lang="en-US" altLang="en-US" sz="2000" b="0">
                <a:solidFill>
                  <a:srgbClr val="FF0000"/>
                </a:solidFill>
                <a:latin typeface="Helvetica" pitchFamily="2" charset="0"/>
              </a:rPr>
              <a:t>(genes very close to each other) will have very few recombination events, while </a:t>
            </a:r>
            <a:r>
              <a:rPr lang="en-US" altLang="en-US" sz="2000">
                <a:solidFill>
                  <a:srgbClr val="FF0000"/>
                </a:solidFill>
                <a:latin typeface="Helvetica" pitchFamily="2" charset="0"/>
              </a:rPr>
              <a:t>unlinked genes</a:t>
            </a:r>
            <a:r>
              <a:rPr lang="en-US" altLang="en-US" sz="2000" b="0">
                <a:solidFill>
                  <a:srgbClr val="FF0000"/>
                </a:solidFill>
                <a:latin typeface="Helvetica" pitchFamily="2" charset="0"/>
              </a:rPr>
              <a:t> (genes on separate chromosomes or very far part) will show a lot of recombination.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6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animBg="1"/>
      <p:bldP spid="266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9AD5AFFA-BFE2-5246-B030-AA40B02F9D3D}"/>
              </a:ext>
            </a:extLst>
          </p:cNvPr>
          <p:cNvSpPr>
            <a:spLocks noChangeArrowheads="1"/>
          </p:cNvSpPr>
          <p:nvPr/>
        </p:nvSpPr>
        <p:spPr bwMode="auto">
          <a:xfrm>
            <a:off x="1524000" y="255588"/>
            <a:ext cx="60198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Calculating Recombination Frequency</a:t>
            </a:r>
          </a:p>
        </p:txBody>
      </p:sp>
      <p:sp>
        <p:nvSpPr>
          <p:cNvPr id="28674" name="TextBox 8">
            <a:extLst>
              <a:ext uri="{FF2B5EF4-FFF2-40B4-BE49-F238E27FC236}">
                <a16:creationId xmlns:a16="http://schemas.microsoft.com/office/drawing/2014/main" id="{CFC50B7E-2E50-7C40-ABD5-169A22905EB6}"/>
              </a:ext>
            </a:extLst>
          </p:cNvPr>
          <p:cNvSpPr txBox="1">
            <a:spLocks noChangeArrowheads="1"/>
          </p:cNvSpPr>
          <p:nvPr/>
        </p:nvSpPr>
        <p:spPr bwMode="auto">
          <a:xfrm>
            <a:off x="6934200" y="3505200"/>
            <a:ext cx="1957388" cy="2586038"/>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Need to do a cross from true-breeding recessive flies to observe recombination</a:t>
            </a:r>
          </a:p>
          <a:p>
            <a:pPr algn="ctr"/>
            <a:endParaRPr lang="en-US" altLang="en-US" sz="1800">
              <a:solidFill>
                <a:srgbClr val="FF0000"/>
              </a:solidFill>
              <a:latin typeface="Helvetica" pitchFamily="2" charset="0"/>
            </a:endParaRPr>
          </a:p>
          <a:p>
            <a:pPr algn="ctr"/>
            <a:r>
              <a:rPr lang="en-US" altLang="en-US" sz="1800">
                <a:solidFill>
                  <a:srgbClr val="FF0000"/>
                </a:solidFill>
                <a:latin typeface="Helvetica" pitchFamily="2" charset="0"/>
              </a:rPr>
              <a:t>Draw the Punnett Square!</a:t>
            </a:r>
          </a:p>
        </p:txBody>
      </p:sp>
      <p:sp>
        <p:nvSpPr>
          <p:cNvPr id="28675" name="TextBox 9">
            <a:extLst>
              <a:ext uri="{FF2B5EF4-FFF2-40B4-BE49-F238E27FC236}">
                <a16:creationId xmlns:a16="http://schemas.microsoft.com/office/drawing/2014/main" id="{F79DF4C2-DDCD-F341-8E6C-BD378D9F74EE}"/>
              </a:ext>
            </a:extLst>
          </p:cNvPr>
          <p:cNvSpPr txBox="1">
            <a:spLocks noChangeArrowheads="1"/>
          </p:cNvSpPr>
          <p:nvPr/>
        </p:nvSpPr>
        <p:spPr bwMode="auto">
          <a:xfrm>
            <a:off x="990600" y="809625"/>
            <a:ext cx="7216775"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Goal</a:t>
            </a:r>
            <a:r>
              <a:rPr lang="en-US" altLang="en-US" sz="2000" b="0">
                <a:latin typeface="Helvetica" pitchFamily="2" charset="0"/>
              </a:rPr>
              <a:t>: Determine whether two genes in the fruit fly are linked to each other, and if so, how tightly linked are they? </a:t>
            </a:r>
          </a:p>
        </p:txBody>
      </p:sp>
      <p:pic>
        <p:nvPicPr>
          <p:cNvPr id="28676" name="Picture 2">
            <a:extLst>
              <a:ext uri="{FF2B5EF4-FFF2-40B4-BE49-F238E27FC236}">
                <a16:creationId xmlns:a16="http://schemas.microsoft.com/office/drawing/2014/main" id="{731C5CF8-B7C2-7941-AEA0-14AFC0123F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75" y="2662238"/>
            <a:ext cx="65278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3">
            <a:extLst>
              <a:ext uri="{FF2B5EF4-FFF2-40B4-BE49-F238E27FC236}">
                <a16:creationId xmlns:a16="http://schemas.microsoft.com/office/drawing/2014/main" id="{A5B648CE-94DF-584E-A4F4-360ADBE60490}"/>
              </a:ext>
            </a:extLst>
          </p:cNvPr>
          <p:cNvSpPr txBox="1">
            <a:spLocks noChangeArrowheads="1"/>
          </p:cNvSpPr>
          <p:nvPr/>
        </p:nvSpPr>
        <p:spPr bwMode="auto">
          <a:xfrm>
            <a:off x="990600" y="1589088"/>
            <a:ext cx="3429000"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sz="1800" dirty="0">
                <a:latin typeface="Helvetica" pitchFamily="2" charset="0"/>
              </a:rPr>
              <a:t>The </a:t>
            </a:r>
            <a:r>
              <a:rPr lang="en-US" altLang="en-US" sz="1800" i="1" dirty="0">
                <a:latin typeface="Helvetica" pitchFamily="2" charset="0"/>
              </a:rPr>
              <a:t>purple</a:t>
            </a:r>
            <a:r>
              <a:rPr lang="en-US" altLang="en-US" sz="1800" dirty="0">
                <a:latin typeface="Helvetica" pitchFamily="2" charset="0"/>
              </a:rPr>
              <a:t> gene: </a:t>
            </a:r>
          </a:p>
          <a:p>
            <a:pPr marL="285750" indent="-285750">
              <a:buFont typeface="Arial" panose="020B0604020202020204" pitchFamily="34" charset="0"/>
              <a:buChar char="•"/>
              <a:defRPr/>
            </a:pPr>
            <a:r>
              <a:rPr lang="en-US" altLang="en-US" sz="1800" b="0" dirty="0">
                <a:latin typeface="Helvetica" pitchFamily="2" charset="0"/>
              </a:rPr>
              <a:t>R </a:t>
            </a:r>
            <a:r>
              <a:rPr lang="en-US" altLang="en-US" sz="1800" b="0" dirty="0">
                <a:latin typeface="Helvetica" pitchFamily="2" charset="0"/>
                <a:sym typeface="Wingdings" pitchFamily="2" charset="2"/>
              </a:rPr>
              <a:t> red eyes (dominant)</a:t>
            </a:r>
          </a:p>
          <a:p>
            <a:pPr marL="285750" indent="-285750">
              <a:buFont typeface="Arial" panose="020B0604020202020204" pitchFamily="34" charset="0"/>
              <a:buChar char="•"/>
              <a:defRPr/>
            </a:pPr>
            <a:r>
              <a:rPr lang="en-US" altLang="en-US" sz="1800" b="0" dirty="0">
                <a:latin typeface="Helvetica" pitchFamily="2" charset="0"/>
                <a:sym typeface="Wingdings" pitchFamily="2" charset="2"/>
              </a:rPr>
              <a:t>r    purple eyes  </a:t>
            </a:r>
            <a:endParaRPr lang="en-US" altLang="en-US" sz="1800" b="0" dirty="0">
              <a:latin typeface="Helvetica" pitchFamily="2" charset="0"/>
            </a:endParaRPr>
          </a:p>
        </p:txBody>
      </p:sp>
      <p:sp>
        <p:nvSpPr>
          <p:cNvPr id="28678" name="TextBox 10">
            <a:extLst>
              <a:ext uri="{FF2B5EF4-FFF2-40B4-BE49-F238E27FC236}">
                <a16:creationId xmlns:a16="http://schemas.microsoft.com/office/drawing/2014/main" id="{B1E600B2-45F9-2249-BF15-B923CE2209B5}"/>
              </a:ext>
            </a:extLst>
          </p:cNvPr>
          <p:cNvSpPr txBox="1">
            <a:spLocks noChangeArrowheads="1"/>
          </p:cNvSpPr>
          <p:nvPr/>
        </p:nvSpPr>
        <p:spPr bwMode="auto">
          <a:xfrm>
            <a:off x="4487863" y="1589088"/>
            <a:ext cx="3719512"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sz="1800" dirty="0">
                <a:latin typeface="Helvetica" pitchFamily="2" charset="0"/>
              </a:rPr>
              <a:t>The </a:t>
            </a:r>
            <a:r>
              <a:rPr lang="en-US" altLang="en-US" sz="1800" i="1" dirty="0">
                <a:latin typeface="Helvetica" pitchFamily="2" charset="0"/>
              </a:rPr>
              <a:t>vestigial</a:t>
            </a:r>
            <a:r>
              <a:rPr lang="en-US" altLang="en-US" sz="1800" dirty="0">
                <a:latin typeface="Helvetica" pitchFamily="2" charset="0"/>
              </a:rPr>
              <a:t> gene: </a:t>
            </a:r>
          </a:p>
          <a:p>
            <a:pPr marL="285750" indent="-285750">
              <a:buFont typeface="Arial" panose="020B0604020202020204" pitchFamily="34" charset="0"/>
              <a:buChar char="•"/>
              <a:defRPr/>
            </a:pPr>
            <a:r>
              <a:rPr lang="en-US" altLang="en-US" sz="1800" b="0" dirty="0">
                <a:latin typeface="Helvetica" pitchFamily="2" charset="0"/>
              </a:rPr>
              <a:t>V </a:t>
            </a:r>
            <a:r>
              <a:rPr lang="en-US" altLang="en-US" sz="1800" b="0" dirty="0">
                <a:latin typeface="Helvetica" pitchFamily="2" charset="0"/>
                <a:sym typeface="Wingdings" pitchFamily="2" charset="2"/>
              </a:rPr>
              <a:t> normal wings (dominant)</a:t>
            </a:r>
          </a:p>
          <a:p>
            <a:pPr marL="285750" indent="-285750">
              <a:buFont typeface="Arial" panose="020B0604020202020204" pitchFamily="34" charset="0"/>
              <a:buChar char="•"/>
              <a:defRPr/>
            </a:pPr>
            <a:r>
              <a:rPr lang="en-US" altLang="en-US" sz="1800" b="0" dirty="0">
                <a:latin typeface="Helvetica" pitchFamily="2" charset="0"/>
                <a:sym typeface="Wingdings" pitchFamily="2" charset="2"/>
              </a:rPr>
              <a:t>v   short “vestigial” wings</a:t>
            </a:r>
            <a:endParaRPr lang="en-US" altLang="en-US" sz="1800" b="0" dirty="0">
              <a:latin typeface="Helvetica" pitchFamily="2" charset="0"/>
            </a:endParaRPr>
          </a:p>
        </p:txBody>
      </p:sp>
      <p:sp>
        <p:nvSpPr>
          <p:cNvPr id="32775" name="TextBox 8">
            <a:extLst>
              <a:ext uri="{FF2B5EF4-FFF2-40B4-BE49-F238E27FC236}">
                <a16:creationId xmlns:a16="http://schemas.microsoft.com/office/drawing/2014/main" id="{A690E654-3CEF-AD41-8583-8B8CA27373F2}"/>
              </a:ext>
            </a:extLst>
          </p:cNvPr>
          <p:cNvSpPr txBox="1">
            <a:spLocks noChangeArrowheads="1"/>
          </p:cNvSpPr>
          <p:nvPr/>
        </p:nvSpPr>
        <p:spPr bwMode="auto">
          <a:xfrm>
            <a:off x="903288" y="3067050"/>
            <a:ext cx="3810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R</a:t>
            </a:r>
          </a:p>
        </p:txBody>
      </p:sp>
      <p:sp>
        <p:nvSpPr>
          <p:cNvPr id="10" name="TextBox 9">
            <a:extLst>
              <a:ext uri="{FF2B5EF4-FFF2-40B4-BE49-F238E27FC236}">
                <a16:creationId xmlns:a16="http://schemas.microsoft.com/office/drawing/2014/main" id="{9D0734B6-0EB2-5249-B5B6-25BD38F8DFFA}"/>
              </a:ext>
            </a:extLst>
          </p:cNvPr>
          <p:cNvSpPr txBox="1"/>
          <p:nvPr/>
        </p:nvSpPr>
        <p:spPr>
          <a:xfrm>
            <a:off x="5434013" y="3074988"/>
            <a:ext cx="365125" cy="338137"/>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r</a:t>
            </a:r>
          </a:p>
        </p:txBody>
      </p:sp>
      <p:sp>
        <p:nvSpPr>
          <p:cNvPr id="32777" name="TextBox 12">
            <a:extLst>
              <a:ext uri="{FF2B5EF4-FFF2-40B4-BE49-F238E27FC236}">
                <a16:creationId xmlns:a16="http://schemas.microsoft.com/office/drawing/2014/main" id="{63B13D77-4D61-0E4D-B8E4-899CBCABC5FD}"/>
              </a:ext>
            </a:extLst>
          </p:cNvPr>
          <p:cNvSpPr txBox="1">
            <a:spLocks noChangeArrowheads="1"/>
          </p:cNvSpPr>
          <p:nvPr/>
        </p:nvSpPr>
        <p:spPr bwMode="auto">
          <a:xfrm>
            <a:off x="1366838" y="3067050"/>
            <a:ext cx="609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V</a:t>
            </a:r>
          </a:p>
        </p:txBody>
      </p:sp>
      <p:sp>
        <p:nvSpPr>
          <p:cNvPr id="14" name="TextBox 13">
            <a:extLst>
              <a:ext uri="{FF2B5EF4-FFF2-40B4-BE49-F238E27FC236}">
                <a16:creationId xmlns:a16="http://schemas.microsoft.com/office/drawing/2014/main" id="{270D4554-2DC7-6F46-8980-FF98A32A8584}"/>
              </a:ext>
            </a:extLst>
          </p:cNvPr>
          <p:cNvSpPr txBox="1"/>
          <p:nvPr/>
        </p:nvSpPr>
        <p:spPr>
          <a:xfrm>
            <a:off x="5875338" y="3065463"/>
            <a:ext cx="373062" cy="338137"/>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v</a:t>
            </a:r>
          </a:p>
        </p:txBody>
      </p:sp>
      <p:sp>
        <p:nvSpPr>
          <p:cNvPr id="32779" name="TextBox 15">
            <a:extLst>
              <a:ext uri="{FF2B5EF4-FFF2-40B4-BE49-F238E27FC236}">
                <a16:creationId xmlns:a16="http://schemas.microsoft.com/office/drawing/2014/main" id="{F24F8E34-65FF-BF41-891B-7F9D41AF2B6B}"/>
              </a:ext>
            </a:extLst>
          </p:cNvPr>
          <p:cNvSpPr txBox="1">
            <a:spLocks noChangeArrowheads="1"/>
          </p:cNvSpPr>
          <p:nvPr/>
        </p:nvSpPr>
        <p:spPr bwMode="auto">
          <a:xfrm>
            <a:off x="903288" y="3603625"/>
            <a:ext cx="3810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R</a:t>
            </a:r>
          </a:p>
        </p:txBody>
      </p:sp>
      <p:sp>
        <p:nvSpPr>
          <p:cNvPr id="32780" name="TextBox 16">
            <a:extLst>
              <a:ext uri="{FF2B5EF4-FFF2-40B4-BE49-F238E27FC236}">
                <a16:creationId xmlns:a16="http://schemas.microsoft.com/office/drawing/2014/main" id="{0E997465-EEC4-2F45-8139-66A1F240034A}"/>
              </a:ext>
            </a:extLst>
          </p:cNvPr>
          <p:cNvSpPr txBox="1">
            <a:spLocks noChangeArrowheads="1"/>
          </p:cNvSpPr>
          <p:nvPr/>
        </p:nvSpPr>
        <p:spPr bwMode="auto">
          <a:xfrm>
            <a:off x="1363663" y="3594100"/>
            <a:ext cx="609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V</a:t>
            </a:r>
          </a:p>
        </p:txBody>
      </p:sp>
      <p:sp>
        <p:nvSpPr>
          <p:cNvPr id="18" name="TextBox 17">
            <a:extLst>
              <a:ext uri="{FF2B5EF4-FFF2-40B4-BE49-F238E27FC236}">
                <a16:creationId xmlns:a16="http://schemas.microsoft.com/office/drawing/2014/main" id="{34F6C9DA-7575-EE4F-8C19-D1A12A502FDC}"/>
              </a:ext>
            </a:extLst>
          </p:cNvPr>
          <p:cNvSpPr txBox="1"/>
          <p:nvPr/>
        </p:nvSpPr>
        <p:spPr>
          <a:xfrm>
            <a:off x="5426075" y="3590925"/>
            <a:ext cx="365125" cy="338138"/>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r</a:t>
            </a:r>
          </a:p>
        </p:txBody>
      </p:sp>
      <p:sp>
        <p:nvSpPr>
          <p:cNvPr id="19" name="TextBox 18">
            <a:extLst>
              <a:ext uri="{FF2B5EF4-FFF2-40B4-BE49-F238E27FC236}">
                <a16:creationId xmlns:a16="http://schemas.microsoft.com/office/drawing/2014/main" id="{6F94BDE0-7B17-1746-ABD6-5DF8071879B2}"/>
              </a:ext>
            </a:extLst>
          </p:cNvPr>
          <p:cNvSpPr txBox="1"/>
          <p:nvPr/>
        </p:nvSpPr>
        <p:spPr>
          <a:xfrm>
            <a:off x="5905500" y="3590925"/>
            <a:ext cx="373063" cy="338138"/>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v</a:t>
            </a:r>
          </a:p>
        </p:txBody>
      </p:sp>
      <p:sp>
        <p:nvSpPr>
          <p:cNvPr id="32783" name="TextBox 19">
            <a:extLst>
              <a:ext uri="{FF2B5EF4-FFF2-40B4-BE49-F238E27FC236}">
                <a16:creationId xmlns:a16="http://schemas.microsoft.com/office/drawing/2014/main" id="{6E6622F6-A550-4A46-A839-D9D3E9F00FB6}"/>
              </a:ext>
            </a:extLst>
          </p:cNvPr>
          <p:cNvSpPr txBox="1">
            <a:spLocks noChangeArrowheads="1"/>
          </p:cNvSpPr>
          <p:nvPr/>
        </p:nvSpPr>
        <p:spPr bwMode="auto">
          <a:xfrm>
            <a:off x="1817688" y="4667250"/>
            <a:ext cx="3810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R</a:t>
            </a:r>
          </a:p>
        </p:txBody>
      </p:sp>
      <p:sp>
        <p:nvSpPr>
          <p:cNvPr id="32784" name="TextBox 20">
            <a:extLst>
              <a:ext uri="{FF2B5EF4-FFF2-40B4-BE49-F238E27FC236}">
                <a16:creationId xmlns:a16="http://schemas.microsoft.com/office/drawing/2014/main" id="{C5C77300-10FB-E640-A1A2-9723377E6A64}"/>
              </a:ext>
            </a:extLst>
          </p:cNvPr>
          <p:cNvSpPr txBox="1">
            <a:spLocks noChangeArrowheads="1"/>
          </p:cNvSpPr>
          <p:nvPr/>
        </p:nvSpPr>
        <p:spPr bwMode="auto">
          <a:xfrm>
            <a:off x="2281238" y="4667250"/>
            <a:ext cx="609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V</a:t>
            </a:r>
          </a:p>
        </p:txBody>
      </p:sp>
      <p:sp>
        <p:nvSpPr>
          <p:cNvPr id="22" name="TextBox 21">
            <a:extLst>
              <a:ext uri="{FF2B5EF4-FFF2-40B4-BE49-F238E27FC236}">
                <a16:creationId xmlns:a16="http://schemas.microsoft.com/office/drawing/2014/main" id="{614CCC84-6CEE-674D-8711-F92B0AFD6FAF}"/>
              </a:ext>
            </a:extLst>
          </p:cNvPr>
          <p:cNvSpPr txBox="1"/>
          <p:nvPr/>
        </p:nvSpPr>
        <p:spPr>
          <a:xfrm>
            <a:off x="1833563" y="5181600"/>
            <a:ext cx="365125" cy="338138"/>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r</a:t>
            </a:r>
          </a:p>
        </p:txBody>
      </p:sp>
      <p:sp>
        <p:nvSpPr>
          <p:cNvPr id="23" name="TextBox 22">
            <a:extLst>
              <a:ext uri="{FF2B5EF4-FFF2-40B4-BE49-F238E27FC236}">
                <a16:creationId xmlns:a16="http://schemas.microsoft.com/office/drawing/2014/main" id="{FD705712-0D35-BB4A-B918-2437165C13F8}"/>
              </a:ext>
            </a:extLst>
          </p:cNvPr>
          <p:cNvSpPr txBox="1"/>
          <p:nvPr/>
        </p:nvSpPr>
        <p:spPr>
          <a:xfrm>
            <a:off x="2286000" y="5172075"/>
            <a:ext cx="373063" cy="338138"/>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28675" grpId="0" animBg="1"/>
      <p:bldP spid="28677" grpId="0" animBg="1"/>
      <p:bldP spid="286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C9328E24-B928-A048-AA6B-25167128E484}"/>
              </a:ext>
            </a:extLst>
          </p:cNvPr>
          <p:cNvSpPr>
            <a:spLocks noChangeArrowheads="1"/>
          </p:cNvSpPr>
          <p:nvPr/>
        </p:nvSpPr>
        <p:spPr bwMode="auto">
          <a:xfrm>
            <a:off x="1676400" y="255588"/>
            <a:ext cx="60960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Calculating Recombination Frequency</a:t>
            </a:r>
          </a:p>
        </p:txBody>
      </p:sp>
      <p:sp>
        <p:nvSpPr>
          <p:cNvPr id="34818" name="TextBox 8">
            <a:extLst>
              <a:ext uri="{FF2B5EF4-FFF2-40B4-BE49-F238E27FC236}">
                <a16:creationId xmlns:a16="http://schemas.microsoft.com/office/drawing/2014/main" id="{EFBC7793-1032-B346-8A97-FC05B9E08BA3}"/>
              </a:ext>
            </a:extLst>
          </p:cNvPr>
          <p:cNvSpPr txBox="1">
            <a:spLocks noChangeArrowheads="1"/>
          </p:cNvSpPr>
          <p:nvPr/>
        </p:nvSpPr>
        <p:spPr bwMode="auto">
          <a:xfrm>
            <a:off x="442913" y="5295900"/>
            <a:ext cx="8448675"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Do a test cross with a known </a:t>
            </a:r>
            <a:r>
              <a:rPr lang="en-US" altLang="en-US" sz="1800" u="sng">
                <a:solidFill>
                  <a:srgbClr val="FF0000"/>
                </a:solidFill>
                <a:latin typeface="Helvetica" pitchFamily="2" charset="0"/>
              </a:rPr>
              <a:t>homozygous recessive</a:t>
            </a:r>
            <a:r>
              <a:rPr lang="en-US" altLang="en-US" sz="1800">
                <a:solidFill>
                  <a:srgbClr val="FF0000"/>
                </a:solidFill>
                <a:latin typeface="Helvetica" pitchFamily="2" charset="0"/>
              </a:rPr>
              <a:t> purple eyed vestigial winged fly. Look at offspring.</a:t>
            </a:r>
          </a:p>
          <a:p>
            <a:pPr algn="ctr"/>
            <a:r>
              <a:rPr lang="en-US" altLang="en-US" sz="1800">
                <a:solidFill>
                  <a:srgbClr val="FF0000"/>
                </a:solidFill>
                <a:latin typeface="Helvetica" pitchFamily="2" charset="0"/>
              </a:rPr>
              <a:t>DO THIS PUNNET SQUARE </a:t>
            </a:r>
            <a:r>
              <a:rPr lang="en-US" altLang="en-US" sz="1800">
                <a:solidFill>
                  <a:srgbClr val="FF0000"/>
                </a:solidFill>
                <a:latin typeface="Helvetica" pitchFamily="2" charset="0"/>
                <a:sym typeface="Wingdings" pitchFamily="2" charset="2"/>
              </a:rPr>
              <a:t> WHAT IS EXPECTED OUTCOME?</a:t>
            </a:r>
            <a:endParaRPr lang="en-US" altLang="en-US" sz="1800">
              <a:solidFill>
                <a:srgbClr val="FF0000"/>
              </a:solidFill>
              <a:latin typeface="Helvetica" pitchFamily="2" charset="0"/>
            </a:endParaRPr>
          </a:p>
        </p:txBody>
      </p:sp>
      <p:sp>
        <p:nvSpPr>
          <p:cNvPr id="34819" name="TextBox 9">
            <a:extLst>
              <a:ext uri="{FF2B5EF4-FFF2-40B4-BE49-F238E27FC236}">
                <a16:creationId xmlns:a16="http://schemas.microsoft.com/office/drawing/2014/main" id="{AB028C25-4A6C-164B-90D1-3146E1236E03}"/>
              </a:ext>
            </a:extLst>
          </p:cNvPr>
          <p:cNvSpPr txBox="1">
            <a:spLocks noChangeArrowheads="1"/>
          </p:cNvSpPr>
          <p:nvPr/>
        </p:nvSpPr>
        <p:spPr bwMode="auto">
          <a:xfrm>
            <a:off x="1133475" y="809625"/>
            <a:ext cx="7216775"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Goal</a:t>
            </a:r>
            <a:r>
              <a:rPr lang="en-US" altLang="en-US" sz="2000" b="0">
                <a:latin typeface="Helvetica" pitchFamily="2" charset="0"/>
              </a:rPr>
              <a:t>: Determine whether two genes in the fruit fly are linked to each other, and if so, how tightly linked are they? </a:t>
            </a:r>
          </a:p>
        </p:txBody>
      </p:sp>
      <p:sp>
        <p:nvSpPr>
          <p:cNvPr id="37892" name="TextBox 3">
            <a:extLst>
              <a:ext uri="{FF2B5EF4-FFF2-40B4-BE49-F238E27FC236}">
                <a16:creationId xmlns:a16="http://schemas.microsoft.com/office/drawing/2014/main" id="{8073FF4E-FCAE-8249-B88F-A74407A0EF04}"/>
              </a:ext>
            </a:extLst>
          </p:cNvPr>
          <p:cNvSpPr txBox="1">
            <a:spLocks noChangeArrowheads="1"/>
          </p:cNvSpPr>
          <p:nvPr/>
        </p:nvSpPr>
        <p:spPr bwMode="auto">
          <a:xfrm>
            <a:off x="1133475" y="1589088"/>
            <a:ext cx="3429000"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sz="1800" dirty="0">
                <a:latin typeface="Helvetica" pitchFamily="2" charset="0"/>
              </a:rPr>
              <a:t>The </a:t>
            </a:r>
            <a:r>
              <a:rPr lang="en-US" altLang="en-US" sz="1800" i="1" dirty="0">
                <a:latin typeface="Helvetica" pitchFamily="2" charset="0"/>
              </a:rPr>
              <a:t>purple</a:t>
            </a:r>
            <a:r>
              <a:rPr lang="en-US" altLang="en-US" sz="1800" dirty="0">
                <a:latin typeface="Helvetica" pitchFamily="2" charset="0"/>
              </a:rPr>
              <a:t> gene: </a:t>
            </a:r>
          </a:p>
          <a:p>
            <a:pPr marL="285750" indent="-285750">
              <a:buFont typeface="Arial" panose="020B0604020202020204" pitchFamily="34" charset="0"/>
              <a:buChar char="•"/>
              <a:defRPr/>
            </a:pPr>
            <a:r>
              <a:rPr lang="en-US" altLang="en-US" sz="1800" b="0" dirty="0">
                <a:latin typeface="Helvetica" pitchFamily="2" charset="0"/>
              </a:rPr>
              <a:t>R    </a:t>
            </a:r>
            <a:r>
              <a:rPr lang="en-US" altLang="en-US" sz="1800" b="0" dirty="0">
                <a:latin typeface="Helvetica" pitchFamily="2" charset="0"/>
                <a:sym typeface="Wingdings" pitchFamily="2" charset="2"/>
              </a:rPr>
              <a:t> red eyes (dominant)</a:t>
            </a:r>
          </a:p>
          <a:p>
            <a:pPr marL="285750" indent="-285750">
              <a:buFont typeface="Arial" panose="020B0604020202020204" pitchFamily="34" charset="0"/>
              <a:buChar char="•"/>
              <a:defRPr/>
            </a:pPr>
            <a:r>
              <a:rPr lang="en-US" altLang="en-US" sz="1800" b="0" dirty="0">
                <a:latin typeface="Helvetica" pitchFamily="2" charset="0"/>
                <a:sym typeface="Wingdings" pitchFamily="2" charset="2"/>
              </a:rPr>
              <a:t>r       purple eyes  </a:t>
            </a:r>
            <a:endParaRPr lang="en-US" altLang="en-US" sz="1800" b="0" dirty="0">
              <a:latin typeface="Helvetica" pitchFamily="2" charset="0"/>
            </a:endParaRPr>
          </a:p>
        </p:txBody>
      </p:sp>
      <p:sp>
        <p:nvSpPr>
          <p:cNvPr id="37893" name="TextBox 10">
            <a:extLst>
              <a:ext uri="{FF2B5EF4-FFF2-40B4-BE49-F238E27FC236}">
                <a16:creationId xmlns:a16="http://schemas.microsoft.com/office/drawing/2014/main" id="{990C6754-005F-E04F-A119-F4FEEE322180}"/>
              </a:ext>
            </a:extLst>
          </p:cNvPr>
          <p:cNvSpPr txBox="1">
            <a:spLocks noChangeArrowheads="1"/>
          </p:cNvSpPr>
          <p:nvPr/>
        </p:nvSpPr>
        <p:spPr bwMode="auto">
          <a:xfrm>
            <a:off x="4630738" y="1589088"/>
            <a:ext cx="3719512"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defRPr/>
            </a:pPr>
            <a:r>
              <a:rPr lang="en-US" altLang="en-US" sz="1800" dirty="0">
                <a:latin typeface="Helvetica" pitchFamily="2" charset="0"/>
              </a:rPr>
              <a:t>The </a:t>
            </a:r>
            <a:r>
              <a:rPr lang="en-US" altLang="en-US" sz="1800" i="1" dirty="0">
                <a:latin typeface="Helvetica" pitchFamily="2" charset="0"/>
              </a:rPr>
              <a:t>vestigial</a:t>
            </a:r>
            <a:r>
              <a:rPr lang="en-US" altLang="en-US" sz="1800" dirty="0">
                <a:latin typeface="Helvetica" pitchFamily="2" charset="0"/>
              </a:rPr>
              <a:t> gene: </a:t>
            </a:r>
          </a:p>
          <a:p>
            <a:pPr marL="285750" indent="-285750">
              <a:buFont typeface="Arial" panose="020B0604020202020204" pitchFamily="34" charset="0"/>
              <a:buChar char="•"/>
              <a:defRPr/>
            </a:pPr>
            <a:r>
              <a:rPr lang="en-US" altLang="en-US" sz="1800" b="0" dirty="0">
                <a:latin typeface="Helvetica" pitchFamily="2" charset="0"/>
              </a:rPr>
              <a:t>V    </a:t>
            </a:r>
            <a:r>
              <a:rPr lang="en-US" altLang="en-US" sz="1800" b="0" dirty="0">
                <a:latin typeface="Helvetica" pitchFamily="2" charset="0"/>
                <a:sym typeface="Wingdings" pitchFamily="2" charset="2"/>
              </a:rPr>
              <a:t> normal wings (dominant)</a:t>
            </a:r>
          </a:p>
          <a:p>
            <a:pPr marL="285750" indent="-285750">
              <a:buFont typeface="Arial" panose="020B0604020202020204" pitchFamily="34" charset="0"/>
              <a:buChar char="•"/>
              <a:defRPr/>
            </a:pPr>
            <a:r>
              <a:rPr lang="en-US" altLang="en-US" sz="1800" b="0" dirty="0">
                <a:latin typeface="Helvetica" pitchFamily="2" charset="0"/>
                <a:sym typeface="Wingdings" pitchFamily="2" charset="2"/>
              </a:rPr>
              <a:t>v      short “vestigial” wings</a:t>
            </a:r>
            <a:endParaRPr lang="en-US" altLang="en-US" sz="1800" b="0" dirty="0">
              <a:latin typeface="Helvetica" pitchFamily="2" charset="0"/>
            </a:endParaRPr>
          </a:p>
        </p:txBody>
      </p:sp>
      <p:pic>
        <p:nvPicPr>
          <p:cNvPr id="34822" name="Picture 1">
            <a:extLst>
              <a:ext uri="{FF2B5EF4-FFF2-40B4-BE49-F238E27FC236}">
                <a16:creationId xmlns:a16="http://schemas.microsoft.com/office/drawing/2014/main" id="{6C933CE7-84E0-EE48-BFF2-62C750BDFE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2646363"/>
            <a:ext cx="7213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7">
            <a:extLst>
              <a:ext uri="{FF2B5EF4-FFF2-40B4-BE49-F238E27FC236}">
                <a16:creationId xmlns:a16="http://schemas.microsoft.com/office/drawing/2014/main" id="{FFBAD1F2-1696-D949-B5AC-0965FA66FA40}"/>
              </a:ext>
            </a:extLst>
          </p:cNvPr>
          <p:cNvSpPr txBox="1">
            <a:spLocks noChangeArrowheads="1"/>
          </p:cNvSpPr>
          <p:nvPr/>
        </p:nvSpPr>
        <p:spPr bwMode="auto">
          <a:xfrm>
            <a:off x="1658938" y="3297238"/>
            <a:ext cx="3810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R</a:t>
            </a:r>
          </a:p>
        </p:txBody>
      </p:sp>
      <p:sp>
        <p:nvSpPr>
          <p:cNvPr id="34824" name="TextBox 8">
            <a:extLst>
              <a:ext uri="{FF2B5EF4-FFF2-40B4-BE49-F238E27FC236}">
                <a16:creationId xmlns:a16="http://schemas.microsoft.com/office/drawing/2014/main" id="{AAA8F7FF-1EC5-4F4D-88F4-EB367D9D6AB1}"/>
              </a:ext>
            </a:extLst>
          </p:cNvPr>
          <p:cNvSpPr txBox="1">
            <a:spLocks noChangeArrowheads="1"/>
          </p:cNvSpPr>
          <p:nvPr/>
        </p:nvSpPr>
        <p:spPr bwMode="auto">
          <a:xfrm>
            <a:off x="2122488" y="3297238"/>
            <a:ext cx="6096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FF95CB"/>
                </a:solidFill>
              </a:rPr>
              <a:t>V</a:t>
            </a:r>
          </a:p>
        </p:txBody>
      </p:sp>
      <p:sp>
        <p:nvSpPr>
          <p:cNvPr id="10" name="TextBox 9">
            <a:extLst>
              <a:ext uri="{FF2B5EF4-FFF2-40B4-BE49-F238E27FC236}">
                <a16:creationId xmlns:a16="http://schemas.microsoft.com/office/drawing/2014/main" id="{B1E9DBE5-37FF-1841-A1BD-ED04C427C191}"/>
              </a:ext>
            </a:extLst>
          </p:cNvPr>
          <p:cNvSpPr txBox="1"/>
          <p:nvPr/>
        </p:nvSpPr>
        <p:spPr>
          <a:xfrm>
            <a:off x="1722438" y="3795713"/>
            <a:ext cx="365125" cy="338137"/>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r</a:t>
            </a:r>
          </a:p>
        </p:txBody>
      </p:sp>
      <p:sp>
        <p:nvSpPr>
          <p:cNvPr id="11" name="TextBox 10">
            <a:extLst>
              <a:ext uri="{FF2B5EF4-FFF2-40B4-BE49-F238E27FC236}">
                <a16:creationId xmlns:a16="http://schemas.microsoft.com/office/drawing/2014/main" id="{C8A3D59C-FFB5-5247-9C49-150EA0947AA6}"/>
              </a:ext>
            </a:extLst>
          </p:cNvPr>
          <p:cNvSpPr txBox="1"/>
          <p:nvPr/>
        </p:nvSpPr>
        <p:spPr>
          <a:xfrm>
            <a:off x="2174875" y="3786188"/>
            <a:ext cx="373063" cy="338137"/>
          </a:xfrm>
          <a:prstGeom prst="rect">
            <a:avLst/>
          </a:prstGeom>
          <a:solidFill>
            <a:schemeClr val="bg1"/>
          </a:solidFill>
        </p:spPr>
        <p:txBody>
          <a:bodyPr>
            <a:spAutoFit/>
          </a:bodyPr>
          <a:lstStyle/>
          <a:p>
            <a:pPr>
              <a:defRPr/>
            </a:pPr>
            <a:r>
              <a:rPr lang="en-US" sz="1600" dirty="0">
                <a:solidFill>
                  <a:schemeClr val="accent6">
                    <a:lumMod val="60000"/>
                    <a:lumOff val="40000"/>
                  </a:schemeClr>
                </a:solidFill>
              </a:rPr>
              <a:t>v</a:t>
            </a:r>
          </a:p>
        </p:txBody>
      </p:sp>
      <p:sp>
        <p:nvSpPr>
          <p:cNvPr id="34827" name="TextBox 13">
            <a:extLst>
              <a:ext uri="{FF2B5EF4-FFF2-40B4-BE49-F238E27FC236}">
                <a16:creationId xmlns:a16="http://schemas.microsoft.com/office/drawing/2014/main" id="{6E8F140F-6E71-3544-BBF2-99588ABF5F63}"/>
              </a:ext>
            </a:extLst>
          </p:cNvPr>
          <p:cNvSpPr txBox="1">
            <a:spLocks noChangeArrowheads="1"/>
          </p:cNvSpPr>
          <p:nvPr/>
        </p:nvSpPr>
        <p:spPr bwMode="auto">
          <a:xfrm>
            <a:off x="5948363" y="3305175"/>
            <a:ext cx="3651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C78DC8"/>
                </a:solidFill>
              </a:rPr>
              <a:t>r</a:t>
            </a:r>
          </a:p>
        </p:txBody>
      </p:sp>
      <p:sp>
        <p:nvSpPr>
          <p:cNvPr id="34828" name="TextBox 14">
            <a:extLst>
              <a:ext uri="{FF2B5EF4-FFF2-40B4-BE49-F238E27FC236}">
                <a16:creationId xmlns:a16="http://schemas.microsoft.com/office/drawing/2014/main" id="{926CB89B-4234-A442-B647-BC1929C1799E}"/>
              </a:ext>
            </a:extLst>
          </p:cNvPr>
          <p:cNvSpPr txBox="1">
            <a:spLocks noChangeArrowheads="1"/>
          </p:cNvSpPr>
          <p:nvPr/>
        </p:nvSpPr>
        <p:spPr bwMode="auto">
          <a:xfrm>
            <a:off x="6400800" y="3297238"/>
            <a:ext cx="373063"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C78DC8"/>
                </a:solidFill>
              </a:rPr>
              <a:t>v</a:t>
            </a:r>
          </a:p>
        </p:txBody>
      </p:sp>
      <p:sp>
        <p:nvSpPr>
          <p:cNvPr id="34829" name="TextBox 15">
            <a:extLst>
              <a:ext uri="{FF2B5EF4-FFF2-40B4-BE49-F238E27FC236}">
                <a16:creationId xmlns:a16="http://schemas.microsoft.com/office/drawing/2014/main" id="{DC4AB133-DC92-7044-BDFE-33DF17F5EE98}"/>
              </a:ext>
            </a:extLst>
          </p:cNvPr>
          <p:cNvSpPr txBox="1">
            <a:spLocks noChangeArrowheads="1"/>
          </p:cNvSpPr>
          <p:nvPr/>
        </p:nvSpPr>
        <p:spPr bwMode="auto">
          <a:xfrm>
            <a:off x="5970588" y="3803650"/>
            <a:ext cx="3651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C78DC8"/>
                </a:solidFill>
              </a:rPr>
              <a:t>r</a:t>
            </a:r>
          </a:p>
        </p:txBody>
      </p:sp>
      <p:sp>
        <p:nvSpPr>
          <p:cNvPr id="34830" name="TextBox 16">
            <a:extLst>
              <a:ext uri="{FF2B5EF4-FFF2-40B4-BE49-F238E27FC236}">
                <a16:creationId xmlns:a16="http://schemas.microsoft.com/office/drawing/2014/main" id="{ACF8EFED-F104-CE4A-A743-72324ACF94D4}"/>
              </a:ext>
            </a:extLst>
          </p:cNvPr>
          <p:cNvSpPr txBox="1">
            <a:spLocks noChangeArrowheads="1"/>
          </p:cNvSpPr>
          <p:nvPr/>
        </p:nvSpPr>
        <p:spPr bwMode="auto">
          <a:xfrm>
            <a:off x="6423025" y="3795713"/>
            <a:ext cx="373063"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solidFill>
                  <a:srgbClr val="C78DC8"/>
                </a:solidFill>
              </a:rPr>
              <a:t>v</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122A588A-FCCF-2F42-A2E0-5EF720FF9B87}"/>
              </a:ext>
            </a:extLst>
          </p:cNvPr>
          <p:cNvSpPr>
            <a:spLocks noChangeArrowheads="1"/>
          </p:cNvSpPr>
          <p:nvPr/>
        </p:nvSpPr>
        <p:spPr bwMode="auto">
          <a:xfrm>
            <a:off x="762000" y="255588"/>
            <a:ext cx="73914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Calculating Recombination Frequency</a:t>
            </a:r>
          </a:p>
        </p:txBody>
      </p:sp>
      <p:sp>
        <p:nvSpPr>
          <p:cNvPr id="36866" name="TextBox 9">
            <a:extLst>
              <a:ext uri="{FF2B5EF4-FFF2-40B4-BE49-F238E27FC236}">
                <a16:creationId xmlns:a16="http://schemas.microsoft.com/office/drawing/2014/main" id="{C968CBD1-0BA4-AC4A-A23F-D44704347F9C}"/>
              </a:ext>
            </a:extLst>
          </p:cNvPr>
          <p:cNvSpPr txBox="1">
            <a:spLocks noChangeArrowheads="1"/>
          </p:cNvSpPr>
          <p:nvPr/>
        </p:nvSpPr>
        <p:spPr bwMode="auto">
          <a:xfrm>
            <a:off x="762000" y="809625"/>
            <a:ext cx="7391400"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Goal</a:t>
            </a:r>
            <a:r>
              <a:rPr lang="en-US" altLang="en-US" sz="2000" b="0">
                <a:latin typeface="Helvetica" pitchFamily="2" charset="0"/>
              </a:rPr>
              <a:t>: Determine whether two genes in the fruit fly are linked to each other, and if so, how tightly linked are they? </a:t>
            </a:r>
          </a:p>
        </p:txBody>
      </p:sp>
      <p:pic>
        <p:nvPicPr>
          <p:cNvPr id="36867" name="Picture 2">
            <a:extLst>
              <a:ext uri="{FF2B5EF4-FFF2-40B4-BE49-F238E27FC236}">
                <a16:creationId xmlns:a16="http://schemas.microsoft.com/office/drawing/2014/main" id="{B66D673C-18B9-E14E-9B7C-11AD79819C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43063"/>
            <a:ext cx="5940425"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a:extLst>
              <a:ext uri="{FF2B5EF4-FFF2-40B4-BE49-F238E27FC236}">
                <a16:creationId xmlns:a16="http://schemas.microsoft.com/office/drawing/2014/main" id="{C3C31608-D0D3-9747-845D-AEAAA4DE57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425" y="5861050"/>
            <a:ext cx="4830763" cy="628650"/>
          </a:xfrm>
          <a:prstGeom prst="rect">
            <a:avLst/>
          </a:prstGeom>
          <a:solidFill>
            <a:schemeClr val="bg1"/>
          </a:solidFill>
          <a:ln w="9525">
            <a:solidFill>
              <a:schemeClr val="tx1"/>
            </a:solidFill>
            <a:miter lim="800000"/>
            <a:headEnd/>
            <a:tailEnd/>
          </a:ln>
        </p:spPr>
      </p:pic>
      <p:pic>
        <p:nvPicPr>
          <p:cNvPr id="32773" name="Picture 7">
            <a:extLst>
              <a:ext uri="{FF2B5EF4-FFF2-40B4-BE49-F238E27FC236}">
                <a16:creationId xmlns:a16="http://schemas.microsoft.com/office/drawing/2014/main" id="{F08502A9-8372-4F44-B56C-B3848C681D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842000"/>
            <a:ext cx="4000500" cy="706438"/>
          </a:xfrm>
          <a:prstGeom prst="rect">
            <a:avLst/>
          </a:prstGeom>
          <a:solidFill>
            <a:schemeClr val="bg1"/>
          </a:solidFill>
          <a:ln w="9525">
            <a:solidFill>
              <a:schemeClr val="tx1"/>
            </a:solidFill>
            <a:miter lim="800000"/>
            <a:headEnd/>
            <a:tailEnd/>
          </a:ln>
        </p:spPr>
      </p:pic>
      <p:sp>
        <p:nvSpPr>
          <p:cNvPr id="2" name="TextBox 1">
            <a:extLst>
              <a:ext uri="{FF2B5EF4-FFF2-40B4-BE49-F238E27FC236}">
                <a16:creationId xmlns:a16="http://schemas.microsoft.com/office/drawing/2014/main" id="{85ACE1CE-E20D-F749-84BA-B9EF4AAECA9F}"/>
              </a:ext>
            </a:extLst>
          </p:cNvPr>
          <p:cNvSpPr txBox="1">
            <a:spLocks noChangeArrowheads="1"/>
          </p:cNvSpPr>
          <p:nvPr/>
        </p:nvSpPr>
        <p:spPr bwMode="auto">
          <a:xfrm>
            <a:off x="6400800" y="1862138"/>
            <a:ext cx="2438400" cy="1322387"/>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Didn’t get the expected 1:1:1:1 ratio </a:t>
            </a:r>
            <a:r>
              <a:rPr lang="en-US" altLang="en-US" sz="2000">
                <a:solidFill>
                  <a:srgbClr val="FF0000"/>
                </a:solidFill>
                <a:latin typeface="Helvetica" pitchFamily="2" charset="0"/>
                <a:sym typeface="Wingdings" pitchFamily="2" charset="2"/>
              </a:rPr>
              <a:t> genes are linked!</a:t>
            </a:r>
            <a:endParaRPr lang="en-US" altLang="en-US" sz="2000">
              <a:solidFill>
                <a:srgbClr val="FF0000"/>
              </a:solidFill>
              <a:latin typeface="Helvetica" pitchFamily="2" charset="0"/>
            </a:endParaRPr>
          </a:p>
        </p:txBody>
      </p:sp>
      <p:sp>
        <p:nvSpPr>
          <p:cNvPr id="8" name="TextBox 7">
            <a:extLst>
              <a:ext uri="{FF2B5EF4-FFF2-40B4-BE49-F238E27FC236}">
                <a16:creationId xmlns:a16="http://schemas.microsoft.com/office/drawing/2014/main" id="{9BA0EF9C-6563-A14E-8A4D-725FA3C81EA6}"/>
              </a:ext>
            </a:extLst>
          </p:cNvPr>
          <p:cNvSpPr txBox="1">
            <a:spLocks noChangeArrowheads="1"/>
          </p:cNvSpPr>
          <p:nvPr/>
        </p:nvSpPr>
        <p:spPr bwMode="auto">
          <a:xfrm>
            <a:off x="6400800" y="3962400"/>
            <a:ext cx="2438400" cy="16319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Measure the linkage by calculating recombination frequency</a:t>
            </a:r>
          </a:p>
        </p:txBody>
      </p:sp>
      <p:sp>
        <p:nvSpPr>
          <p:cNvPr id="36872" name="TextBox 12">
            <a:extLst>
              <a:ext uri="{FF2B5EF4-FFF2-40B4-BE49-F238E27FC236}">
                <a16:creationId xmlns:a16="http://schemas.microsoft.com/office/drawing/2014/main" id="{DE356A69-05C3-FA4B-9617-2F754718C2B5}"/>
              </a:ext>
            </a:extLst>
          </p:cNvPr>
          <p:cNvSpPr txBox="1">
            <a:spLocks noChangeArrowheads="1"/>
          </p:cNvSpPr>
          <p:nvPr/>
        </p:nvSpPr>
        <p:spPr bwMode="auto">
          <a:xfrm>
            <a:off x="920750" y="2092325"/>
            <a:ext cx="29527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R</a:t>
            </a:r>
          </a:p>
        </p:txBody>
      </p:sp>
      <p:sp>
        <p:nvSpPr>
          <p:cNvPr id="36873" name="TextBox 13">
            <a:extLst>
              <a:ext uri="{FF2B5EF4-FFF2-40B4-BE49-F238E27FC236}">
                <a16:creationId xmlns:a16="http://schemas.microsoft.com/office/drawing/2014/main" id="{C08924B5-D799-514A-93CF-CF89CABB36C4}"/>
              </a:ext>
            </a:extLst>
          </p:cNvPr>
          <p:cNvSpPr txBox="1">
            <a:spLocks noChangeArrowheads="1"/>
          </p:cNvSpPr>
          <p:nvPr/>
        </p:nvSpPr>
        <p:spPr bwMode="auto">
          <a:xfrm>
            <a:off x="1295400" y="2092325"/>
            <a:ext cx="47148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V</a:t>
            </a:r>
          </a:p>
        </p:txBody>
      </p:sp>
      <p:pic>
        <p:nvPicPr>
          <p:cNvPr id="36874" name="Picture 2">
            <a:extLst>
              <a:ext uri="{FF2B5EF4-FFF2-40B4-BE49-F238E27FC236}">
                <a16:creationId xmlns:a16="http://schemas.microsoft.com/office/drawing/2014/main" id="{E7ED09C4-9244-2848-A1B0-5DDA1CAC046E}"/>
              </a:ext>
            </a:extLst>
          </p:cNvPr>
          <p:cNvPicPr>
            <a:picLocks noChangeAspect="1"/>
          </p:cNvPicPr>
          <p:nvPr/>
        </p:nvPicPr>
        <p:blipFill>
          <a:blip r:embed="rId3">
            <a:extLst>
              <a:ext uri="{28A0092B-C50C-407E-A947-70E740481C1C}">
                <a14:useLocalDpi xmlns:a14="http://schemas.microsoft.com/office/drawing/2010/main" val="0"/>
              </a:ext>
            </a:extLst>
          </a:blip>
          <a:srcRect l="8868" t="25237" r="73958" b="66002"/>
          <a:stretch>
            <a:fillRect/>
          </a:stretch>
        </p:blipFill>
        <p:spPr bwMode="auto">
          <a:xfrm>
            <a:off x="850900" y="2690813"/>
            <a:ext cx="9556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Box 17">
            <a:extLst>
              <a:ext uri="{FF2B5EF4-FFF2-40B4-BE49-F238E27FC236}">
                <a16:creationId xmlns:a16="http://schemas.microsoft.com/office/drawing/2014/main" id="{D7A0F7E4-17E8-1C4D-B7B6-83202A3A6213}"/>
              </a:ext>
            </a:extLst>
          </p:cNvPr>
          <p:cNvSpPr txBox="1">
            <a:spLocks noChangeArrowheads="1"/>
          </p:cNvSpPr>
          <p:nvPr/>
        </p:nvSpPr>
        <p:spPr bwMode="auto">
          <a:xfrm>
            <a:off x="4406900" y="2111375"/>
            <a:ext cx="365125" cy="277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876" name="TextBox 18">
            <a:extLst>
              <a:ext uri="{FF2B5EF4-FFF2-40B4-BE49-F238E27FC236}">
                <a16:creationId xmlns:a16="http://schemas.microsoft.com/office/drawing/2014/main" id="{2F5E82FE-C6B3-994A-B64B-F9A766B73755}"/>
              </a:ext>
            </a:extLst>
          </p:cNvPr>
          <p:cNvSpPr txBox="1">
            <a:spLocks noChangeArrowheads="1"/>
          </p:cNvSpPr>
          <p:nvPr/>
        </p:nvSpPr>
        <p:spPr bwMode="auto">
          <a:xfrm>
            <a:off x="4800600" y="2103438"/>
            <a:ext cx="37306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pic>
        <p:nvPicPr>
          <p:cNvPr id="36877" name="Picture 2">
            <a:extLst>
              <a:ext uri="{FF2B5EF4-FFF2-40B4-BE49-F238E27FC236}">
                <a16:creationId xmlns:a16="http://schemas.microsoft.com/office/drawing/2014/main" id="{924F24CF-4E74-3B49-BF96-E538F509A9B0}"/>
              </a:ext>
            </a:extLst>
          </p:cNvPr>
          <p:cNvPicPr>
            <a:picLocks noChangeAspect="1"/>
          </p:cNvPicPr>
          <p:nvPr/>
        </p:nvPicPr>
        <p:blipFill>
          <a:blip r:embed="rId3">
            <a:extLst>
              <a:ext uri="{28A0092B-C50C-407E-A947-70E740481C1C}">
                <a14:useLocalDpi xmlns:a14="http://schemas.microsoft.com/office/drawing/2010/main" val="0"/>
              </a:ext>
            </a:extLst>
          </a:blip>
          <a:srcRect l="66489" t="4559" r="882" b="85985"/>
          <a:stretch>
            <a:fillRect/>
          </a:stretch>
        </p:blipFill>
        <p:spPr bwMode="auto">
          <a:xfrm>
            <a:off x="4191000" y="1803400"/>
            <a:ext cx="19383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3">
            <a:extLst>
              <a:ext uri="{FF2B5EF4-FFF2-40B4-BE49-F238E27FC236}">
                <a16:creationId xmlns:a16="http://schemas.microsoft.com/office/drawing/2014/main" id="{CAA0BBAC-9860-C241-AB11-F0B7C81552EF}"/>
              </a:ext>
            </a:extLst>
          </p:cNvPr>
          <p:cNvSpPr>
            <a:spLocks noChangeArrowheads="1"/>
          </p:cNvSpPr>
          <p:nvPr/>
        </p:nvSpPr>
        <p:spPr bwMode="auto">
          <a:xfrm>
            <a:off x="3048000" y="3276600"/>
            <a:ext cx="225425" cy="1635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79" name="Rectangle 26">
            <a:extLst>
              <a:ext uri="{FF2B5EF4-FFF2-40B4-BE49-F238E27FC236}">
                <a16:creationId xmlns:a16="http://schemas.microsoft.com/office/drawing/2014/main" id="{B151F553-9D5A-EE44-95D7-10A82584A055}"/>
              </a:ext>
            </a:extLst>
          </p:cNvPr>
          <p:cNvSpPr>
            <a:spLocks noChangeArrowheads="1"/>
          </p:cNvSpPr>
          <p:nvPr/>
        </p:nvSpPr>
        <p:spPr bwMode="auto">
          <a:xfrm>
            <a:off x="3429000" y="3265488"/>
            <a:ext cx="225425" cy="1635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0" name="Rectangle 27">
            <a:extLst>
              <a:ext uri="{FF2B5EF4-FFF2-40B4-BE49-F238E27FC236}">
                <a16:creationId xmlns:a16="http://schemas.microsoft.com/office/drawing/2014/main" id="{CFDB9360-6365-D34A-B7BE-6CCF4C96634C}"/>
              </a:ext>
            </a:extLst>
          </p:cNvPr>
          <p:cNvSpPr>
            <a:spLocks noChangeArrowheads="1"/>
          </p:cNvSpPr>
          <p:nvPr/>
        </p:nvSpPr>
        <p:spPr bwMode="auto">
          <a:xfrm>
            <a:off x="2016125" y="3276600"/>
            <a:ext cx="285750" cy="1635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1" name="Rectangle 28">
            <a:extLst>
              <a:ext uri="{FF2B5EF4-FFF2-40B4-BE49-F238E27FC236}">
                <a16:creationId xmlns:a16="http://schemas.microsoft.com/office/drawing/2014/main" id="{95D86AFC-EAB9-3C41-9F04-00651B64EAB5}"/>
              </a:ext>
            </a:extLst>
          </p:cNvPr>
          <p:cNvSpPr>
            <a:spLocks noChangeArrowheads="1"/>
          </p:cNvSpPr>
          <p:nvPr/>
        </p:nvSpPr>
        <p:spPr bwMode="auto">
          <a:xfrm>
            <a:off x="2397125" y="3265488"/>
            <a:ext cx="285750" cy="1635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2" name="Rectangle 29">
            <a:extLst>
              <a:ext uri="{FF2B5EF4-FFF2-40B4-BE49-F238E27FC236}">
                <a16:creationId xmlns:a16="http://schemas.microsoft.com/office/drawing/2014/main" id="{58B8EC9C-34D0-304A-B453-F5646FD14E26}"/>
              </a:ext>
            </a:extLst>
          </p:cNvPr>
          <p:cNvSpPr>
            <a:spLocks noChangeArrowheads="1"/>
          </p:cNvSpPr>
          <p:nvPr/>
        </p:nvSpPr>
        <p:spPr bwMode="auto">
          <a:xfrm>
            <a:off x="4121150" y="3268663"/>
            <a:ext cx="284163" cy="1635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3" name="Rectangle 30">
            <a:extLst>
              <a:ext uri="{FF2B5EF4-FFF2-40B4-BE49-F238E27FC236}">
                <a16:creationId xmlns:a16="http://schemas.microsoft.com/office/drawing/2014/main" id="{10F0BE0C-33E3-8441-B146-F638131D5D89}"/>
              </a:ext>
            </a:extLst>
          </p:cNvPr>
          <p:cNvSpPr>
            <a:spLocks noChangeArrowheads="1"/>
          </p:cNvSpPr>
          <p:nvPr/>
        </p:nvSpPr>
        <p:spPr bwMode="auto">
          <a:xfrm>
            <a:off x="4502150" y="3257550"/>
            <a:ext cx="284163" cy="1635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4" name="Rectangle 31">
            <a:extLst>
              <a:ext uri="{FF2B5EF4-FFF2-40B4-BE49-F238E27FC236}">
                <a16:creationId xmlns:a16="http://schemas.microsoft.com/office/drawing/2014/main" id="{8D6FDA76-C616-D74A-86DE-87CF534C4E86}"/>
              </a:ext>
            </a:extLst>
          </p:cNvPr>
          <p:cNvSpPr>
            <a:spLocks noChangeArrowheads="1"/>
          </p:cNvSpPr>
          <p:nvPr/>
        </p:nvSpPr>
        <p:spPr bwMode="auto">
          <a:xfrm>
            <a:off x="5257800" y="3268663"/>
            <a:ext cx="285750" cy="1635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5" name="Rectangle 32">
            <a:extLst>
              <a:ext uri="{FF2B5EF4-FFF2-40B4-BE49-F238E27FC236}">
                <a16:creationId xmlns:a16="http://schemas.microsoft.com/office/drawing/2014/main" id="{2AE29A6F-178B-7341-9B10-1A5462C3A236}"/>
              </a:ext>
            </a:extLst>
          </p:cNvPr>
          <p:cNvSpPr>
            <a:spLocks noChangeArrowheads="1"/>
          </p:cNvSpPr>
          <p:nvPr/>
        </p:nvSpPr>
        <p:spPr bwMode="auto">
          <a:xfrm>
            <a:off x="5581650" y="3255963"/>
            <a:ext cx="285750" cy="165100"/>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6" name="Rectangle 33">
            <a:extLst>
              <a:ext uri="{FF2B5EF4-FFF2-40B4-BE49-F238E27FC236}">
                <a16:creationId xmlns:a16="http://schemas.microsoft.com/office/drawing/2014/main" id="{5B643E11-57D1-134A-AF8D-080D318305EC}"/>
              </a:ext>
            </a:extLst>
          </p:cNvPr>
          <p:cNvSpPr>
            <a:spLocks noChangeArrowheads="1"/>
          </p:cNvSpPr>
          <p:nvPr/>
        </p:nvSpPr>
        <p:spPr bwMode="auto">
          <a:xfrm>
            <a:off x="1031875" y="4383088"/>
            <a:ext cx="284163" cy="1635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87" name="Rectangle 34">
            <a:extLst>
              <a:ext uri="{FF2B5EF4-FFF2-40B4-BE49-F238E27FC236}">
                <a16:creationId xmlns:a16="http://schemas.microsoft.com/office/drawing/2014/main" id="{BCE399E9-3DEF-8442-A54C-CD0E1E4BE318}"/>
              </a:ext>
            </a:extLst>
          </p:cNvPr>
          <p:cNvSpPr>
            <a:spLocks noChangeArrowheads="1"/>
          </p:cNvSpPr>
          <p:nvPr/>
        </p:nvSpPr>
        <p:spPr bwMode="auto">
          <a:xfrm>
            <a:off x="1387475" y="4387850"/>
            <a:ext cx="228600" cy="1635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15" name="TextBox 14">
            <a:extLst>
              <a:ext uri="{FF2B5EF4-FFF2-40B4-BE49-F238E27FC236}">
                <a16:creationId xmlns:a16="http://schemas.microsoft.com/office/drawing/2014/main" id="{9EF1034B-C1B2-334E-8F94-AF64983DAE26}"/>
              </a:ext>
            </a:extLst>
          </p:cNvPr>
          <p:cNvSpPr txBox="1"/>
          <p:nvPr/>
        </p:nvSpPr>
        <p:spPr>
          <a:xfrm>
            <a:off x="944563" y="2493963"/>
            <a:ext cx="257175" cy="277812"/>
          </a:xfrm>
          <a:prstGeom prst="rect">
            <a:avLst/>
          </a:prstGeom>
          <a:solidFill>
            <a:schemeClr val="bg1"/>
          </a:solidFill>
        </p:spPr>
        <p:txBody>
          <a:bodyPr>
            <a:spAutoFit/>
          </a:bodyPr>
          <a:lstStyle/>
          <a:p>
            <a:pPr>
              <a:defRPr/>
            </a:pPr>
            <a:r>
              <a:rPr lang="en-US" sz="1200" dirty="0">
                <a:solidFill>
                  <a:schemeClr val="accent6">
                    <a:lumMod val="60000"/>
                    <a:lumOff val="40000"/>
                  </a:schemeClr>
                </a:solidFill>
              </a:rPr>
              <a:t>r</a:t>
            </a:r>
          </a:p>
        </p:txBody>
      </p:sp>
      <p:sp>
        <p:nvSpPr>
          <p:cNvPr id="16" name="TextBox 15">
            <a:extLst>
              <a:ext uri="{FF2B5EF4-FFF2-40B4-BE49-F238E27FC236}">
                <a16:creationId xmlns:a16="http://schemas.microsoft.com/office/drawing/2014/main" id="{3F5EAF8E-D463-104E-9430-624B75568C3B}"/>
              </a:ext>
            </a:extLst>
          </p:cNvPr>
          <p:cNvSpPr txBox="1"/>
          <p:nvPr/>
        </p:nvSpPr>
        <p:spPr>
          <a:xfrm>
            <a:off x="1331913" y="2493963"/>
            <a:ext cx="287337" cy="277812"/>
          </a:xfrm>
          <a:prstGeom prst="rect">
            <a:avLst/>
          </a:prstGeom>
          <a:solidFill>
            <a:schemeClr val="bg1"/>
          </a:solidFill>
        </p:spPr>
        <p:txBody>
          <a:bodyPr>
            <a:spAutoFit/>
          </a:bodyPr>
          <a:lstStyle/>
          <a:p>
            <a:pPr>
              <a:defRPr/>
            </a:pPr>
            <a:r>
              <a:rPr lang="en-US" sz="1200" dirty="0">
                <a:solidFill>
                  <a:schemeClr val="accent6">
                    <a:lumMod val="60000"/>
                    <a:lumOff val="40000"/>
                  </a:schemeClr>
                </a:solidFill>
              </a:rPr>
              <a:t>v</a:t>
            </a:r>
          </a:p>
        </p:txBody>
      </p:sp>
      <p:sp>
        <p:nvSpPr>
          <p:cNvPr id="36890" name="TextBox 19">
            <a:extLst>
              <a:ext uri="{FF2B5EF4-FFF2-40B4-BE49-F238E27FC236}">
                <a16:creationId xmlns:a16="http://schemas.microsoft.com/office/drawing/2014/main" id="{2E28DCE2-2639-534C-BA12-23D41F6846B7}"/>
              </a:ext>
            </a:extLst>
          </p:cNvPr>
          <p:cNvSpPr txBox="1">
            <a:spLocks noChangeArrowheads="1"/>
          </p:cNvSpPr>
          <p:nvPr/>
        </p:nvSpPr>
        <p:spPr bwMode="auto">
          <a:xfrm>
            <a:off x="4419600" y="2519363"/>
            <a:ext cx="365125"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891" name="TextBox 20">
            <a:extLst>
              <a:ext uri="{FF2B5EF4-FFF2-40B4-BE49-F238E27FC236}">
                <a16:creationId xmlns:a16="http://schemas.microsoft.com/office/drawing/2014/main" id="{4F1C8213-B34C-764E-8835-94B71B1F26AC}"/>
              </a:ext>
            </a:extLst>
          </p:cNvPr>
          <p:cNvSpPr txBox="1">
            <a:spLocks noChangeArrowheads="1"/>
          </p:cNvSpPr>
          <p:nvPr/>
        </p:nvSpPr>
        <p:spPr bwMode="auto">
          <a:xfrm>
            <a:off x="4800600" y="2511425"/>
            <a:ext cx="373063"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
        <p:nvSpPr>
          <p:cNvPr id="36892" name="TextBox 22">
            <a:extLst>
              <a:ext uri="{FF2B5EF4-FFF2-40B4-BE49-F238E27FC236}">
                <a16:creationId xmlns:a16="http://schemas.microsoft.com/office/drawing/2014/main" id="{8EE2AFB4-CF91-674C-B591-5F37D4323CC5}"/>
              </a:ext>
            </a:extLst>
          </p:cNvPr>
          <p:cNvSpPr txBox="1">
            <a:spLocks noChangeArrowheads="1"/>
          </p:cNvSpPr>
          <p:nvPr/>
        </p:nvSpPr>
        <p:spPr bwMode="auto">
          <a:xfrm>
            <a:off x="1989138" y="318452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R</a:t>
            </a:r>
          </a:p>
        </p:txBody>
      </p:sp>
      <p:sp>
        <p:nvSpPr>
          <p:cNvPr id="36893" name="TextBox 23">
            <a:extLst>
              <a:ext uri="{FF2B5EF4-FFF2-40B4-BE49-F238E27FC236}">
                <a16:creationId xmlns:a16="http://schemas.microsoft.com/office/drawing/2014/main" id="{461B7B5B-239F-5241-AE8E-A1D04149A555}"/>
              </a:ext>
            </a:extLst>
          </p:cNvPr>
          <p:cNvSpPr txBox="1">
            <a:spLocks noChangeArrowheads="1"/>
          </p:cNvSpPr>
          <p:nvPr/>
        </p:nvSpPr>
        <p:spPr bwMode="auto">
          <a:xfrm>
            <a:off x="2355850" y="3190875"/>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V</a:t>
            </a:r>
          </a:p>
        </p:txBody>
      </p:sp>
      <p:sp>
        <p:nvSpPr>
          <p:cNvPr id="36894" name="TextBox 37">
            <a:extLst>
              <a:ext uri="{FF2B5EF4-FFF2-40B4-BE49-F238E27FC236}">
                <a16:creationId xmlns:a16="http://schemas.microsoft.com/office/drawing/2014/main" id="{B29DF49E-C8B6-B049-BC90-9F90ED8F6737}"/>
              </a:ext>
            </a:extLst>
          </p:cNvPr>
          <p:cNvSpPr txBox="1">
            <a:spLocks noChangeArrowheads="1"/>
          </p:cNvSpPr>
          <p:nvPr/>
        </p:nvSpPr>
        <p:spPr bwMode="auto">
          <a:xfrm>
            <a:off x="4060825" y="32004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R</a:t>
            </a:r>
          </a:p>
        </p:txBody>
      </p:sp>
      <p:sp>
        <p:nvSpPr>
          <p:cNvPr id="36895" name="TextBox 38">
            <a:extLst>
              <a:ext uri="{FF2B5EF4-FFF2-40B4-BE49-F238E27FC236}">
                <a16:creationId xmlns:a16="http://schemas.microsoft.com/office/drawing/2014/main" id="{8ACE18E5-0150-0A4F-8C83-60EAB9A6130A}"/>
              </a:ext>
            </a:extLst>
          </p:cNvPr>
          <p:cNvSpPr txBox="1">
            <a:spLocks noChangeArrowheads="1"/>
          </p:cNvSpPr>
          <p:nvPr/>
        </p:nvSpPr>
        <p:spPr bwMode="auto">
          <a:xfrm>
            <a:off x="5541963" y="3189288"/>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V</a:t>
            </a:r>
          </a:p>
        </p:txBody>
      </p:sp>
      <p:sp>
        <p:nvSpPr>
          <p:cNvPr id="36896" name="Rectangle 42">
            <a:extLst>
              <a:ext uri="{FF2B5EF4-FFF2-40B4-BE49-F238E27FC236}">
                <a16:creationId xmlns:a16="http://schemas.microsoft.com/office/drawing/2014/main" id="{C1EA1541-950C-8D45-827D-5AED9557B9E4}"/>
              </a:ext>
            </a:extLst>
          </p:cNvPr>
          <p:cNvSpPr>
            <a:spLocks noChangeArrowheads="1"/>
          </p:cNvSpPr>
          <p:nvPr/>
        </p:nvSpPr>
        <p:spPr bwMode="auto">
          <a:xfrm>
            <a:off x="2006600" y="3714750"/>
            <a:ext cx="366713"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97" name="Rectangle 43">
            <a:extLst>
              <a:ext uri="{FF2B5EF4-FFF2-40B4-BE49-F238E27FC236}">
                <a16:creationId xmlns:a16="http://schemas.microsoft.com/office/drawing/2014/main" id="{3FADAD55-DC70-9343-AA7F-302F7F579044}"/>
              </a:ext>
            </a:extLst>
          </p:cNvPr>
          <p:cNvSpPr>
            <a:spLocks noChangeArrowheads="1"/>
          </p:cNvSpPr>
          <p:nvPr/>
        </p:nvSpPr>
        <p:spPr bwMode="auto">
          <a:xfrm>
            <a:off x="2387600" y="3714750"/>
            <a:ext cx="366713"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98" name="Rectangle 44">
            <a:extLst>
              <a:ext uri="{FF2B5EF4-FFF2-40B4-BE49-F238E27FC236}">
                <a16:creationId xmlns:a16="http://schemas.microsoft.com/office/drawing/2014/main" id="{A7212269-016C-054C-916B-EB39B79F6421}"/>
              </a:ext>
            </a:extLst>
          </p:cNvPr>
          <p:cNvSpPr>
            <a:spLocks noChangeArrowheads="1"/>
          </p:cNvSpPr>
          <p:nvPr/>
        </p:nvSpPr>
        <p:spPr bwMode="auto">
          <a:xfrm>
            <a:off x="1974850" y="404971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899" name="Rectangle 45">
            <a:extLst>
              <a:ext uri="{FF2B5EF4-FFF2-40B4-BE49-F238E27FC236}">
                <a16:creationId xmlns:a16="http://schemas.microsoft.com/office/drawing/2014/main" id="{A3376B5B-F769-044E-B284-05FA30118160}"/>
              </a:ext>
            </a:extLst>
          </p:cNvPr>
          <p:cNvSpPr>
            <a:spLocks noChangeArrowheads="1"/>
          </p:cNvSpPr>
          <p:nvPr/>
        </p:nvSpPr>
        <p:spPr bwMode="auto">
          <a:xfrm>
            <a:off x="2355850" y="404971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0" name="Rectangle 46">
            <a:extLst>
              <a:ext uri="{FF2B5EF4-FFF2-40B4-BE49-F238E27FC236}">
                <a16:creationId xmlns:a16="http://schemas.microsoft.com/office/drawing/2014/main" id="{F6218A9F-18CA-BC48-B1C0-AFC4A2C4DF2C}"/>
              </a:ext>
            </a:extLst>
          </p:cNvPr>
          <p:cNvSpPr>
            <a:spLocks noChangeArrowheads="1"/>
          </p:cNvSpPr>
          <p:nvPr/>
        </p:nvSpPr>
        <p:spPr bwMode="auto">
          <a:xfrm>
            <a:off x="2998788" y="3725863"/>
            <a:ext cx="366712"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1" name="Rectangle 47">
            <a:extLst>
              <a:ext uri="{FF2B5EF4-FFF2-40B4-BE49-F238E27FC236}">
                <a16:creationId xmlns:a16="http://schemas.microsoft.com/office/drawing/2014/main" id="{9645F597-0C92-A147-810D-F708BEEA6829}"/>
              </a:ext>
            </a:extLst>
          </p:cNvPr>
          <p:cNvSpPr>
            <a:spLocks noChangeArrowheads="1"/>
          </p:cNvSpPr>
          <p:nvPr/>
        </p:nvSpPr>
        <p:spPr bwMode="auto">
          <a:xfrm>
            <a:off x="3379788" y="3725863"/>
            <a:ext cx="366712"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2" name="Rectangle 48">
            <a:extLst>
              <a:ext uri="{FF2B5EF4-FFF2-40B4-BE49-F238E27FC236}">
                <a16:creationId xmlns:a16="http://schemas.microsoft.com/office/drawing/2014/main" id="{6B036AB3-7319-E840-A5A5-893F3BC0C2E3}"/>
              </a:ext>
            </a:extLst>
          </p:cNvPr>
          <p:cNvSpPr>
            <a:spLocks noChangeArrowheads="1"/>
          </p:cNvSpPr>
          <p:nvPr/>
        </p:nvSpPr>
        <p:spPr bwMode="auto">
          <a:xfrm>
            <a:off x="2967038" y="4060825"/>
            <a:ext cx="365125"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3" name="Rectangle 49">
            <a:extLst>
              <a:ext uri="{FF2B5EF4-FFF2-40B4-BE49-F238E27FC236}">
                <a16:creationId xmlns:a16="http://schemas.microsoft.com/office/drawing/2014/main" id="{2BF1116B-7BCD-8143-83CB-C37E883B3CA4}"/>
              </a:ext>
            </a:extLst>
          </p:cNvPr>
          <p:cNvSpPr>
            <a:spLocks noChangeArrowheads="1"/>
          </p:cNvSpPr>
          <p:nvPr/>
        </p:nvSpPr>
        <p:spPr bwMode="auto">
          <a:xfrm>
            <a:off x="3348038" y="4060825"/>
            <a:ext cx="365125"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4" name="Rectangle 50">
            <a:extLst>
              <a:ext uri="{FF2B5EF4-FFF2-40B4-BE49-F238E27FC236}">
                <a16:creationId xmlns:a16="http://schemas.microsoft.com/office/drawing/2014/main" id="{CB61B030-7C23-6F4C-97A6-A30A769F84B8}"/>
              </a:ext>
            </a:extLst>
          </p:cNvPr>
          <p:cNvSpPr>
            <a:spLocks noChangeArrowheads="1"/>
          </p:cNvSpPr>
          <p:nvPr/>
        </p:nvSpPr>
        <p:spPr bwMode="auto">
          <a:xfrm>
            <a:off x="4102100" y="372586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5" name="Rectangle 51">
            <a:extLst>
              <a:ext uri="{FF2B5EF4-FFF2-40B4-BE49-F238E27FC236}">
                <a16:creationId xmlns:a16="http://schemas.microsoft.com/office/drawing/2014/main" id="{AA5BFC6F-5E9A-1049-8A10-A8E1789A58DD}"/>
              </a:ext>
            </a:extLst>
          </p:cNvPr>
          <p:cNvSpPr>
            <a:spLocks noChangeArrowheads="1"/>
          </p:cNvSpPr>
          <p:nvPr/>
        </p:nvSpPr>
        <p:spPr bwMode="auto">
          <a:xfrm>
            <a:off x="4483100" y="372586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6" name="Rectangle 52">
            <a:extLst>
              <a:ext uri="{FF2B5EF4-FFF2-40B4-BE49-F238E27FC236}">
                <a16:creationId xmlns:a16="http://schemas.microsoft.com/office/drawing/2014/main" id="{7B0388BC-2239-5040-A855-555F33A2E038}"/>
              </a:ext>
            </a:extLst>
          </p:cNvPr>
          <p:cNvSpPr>
            <a:spLocks noChangeArrowheads="1"/>
          </p:cNvSpPr>
          <p:nvPr/>
        </p:nvSpPr>
        <p:spPr bwMode="auto">
          <a:xfrm>
            <a:off x="4068763" y="4060825"/>
            <a:ext cx="366712"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7" name="Rectangle 53">
            <a:extLst>
              <a:ext uri="{FF2B5EF4-FFF2-40B4-BE49-F238E27FC236}">
                <a16:creationId xmlns:a16="http://schemas.microsoft.com/office/drawing/2014/main" id="{0A4B4181-10D9-434E-AAC9-08C9A8266D6A}"/>
              </a:ext>
            </a:extLst>
          </p:cNvPr>
          <p:cNvSpPr>
            <a:spLocks noChangeArrowheads="1"/>
          </p:cNvSpPr>
          <p:nvPr/>
        </p:nvSpPr>
        <p:spPr bwMode="auto">
          <a:xfrm>
            <a:off x="4449763" y="4060825"/>
            <a:ext cx="366712"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8" name="Rectangle 54">
            <a:extLst>
              <a:ext uri="{FF2B5EF4-FFF2-40B4-BE49-F238E27FC236}">
                <a16:creationId xmlns:a16="http://schemas.microsoft.com/office/drawing/2014/main" id="{C1403B88-6799-B24F-BA21-D747E2B1C0D1}"/>
              </a:ext>
            </a:extLst>
          </p:cNvPr>
          <p:cNvSpPr>
            <a:spLocks noChangeArrowheads="1"/>
          </p:cNvSpPr>
          <p:nvPr/>
        </p:nvSpPr>
        <p:spPr bwMode="auto">
          <a:xfrm>
            <a:off x="5160963" y="371316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09" name="Rectangle 55">
            <a:extLst>
              <a:ext uri="{FF2B5EF4-FFF2-40B4-BE49-F238E27FC236}">
                <a16:creationId xmlns:a16="http://schemas.microsoft.com/office/drawing/2014/main" id="{6CD19AFA-C6C8-6642-8C4C-625608E75AFF}"/>
              </a:ext>
            </a:extLst>
          </p:cNvPr>
          <p:cNvSpPr>
            <a:spLocks noChangeArrowheads="1"/>
          </p:cNvSpPr>
          <p:nvPr/>
        </p:nvSpPr>
        <p:spPr bwMode="auto">
          <a:xfrm>
            <a:off x="5541963" y="3713163"/>
            <a:ext cx="365125" cy="18891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10" name="Rectangle 56">
            <a:extLst>
              <a:ext uri="{FF2B5EF4-FFF2-40B4-BE49-F238E27FC236}">
                <a16:creationId xmlns:a16="http://schemas.microsoft.com/office/drawing/2014/main" id="{D5B3258F-3233-0041-AEC1-465FB0BF6E32}"/>
              </a:ext>
            </a:extLst>
          </p:cNvPr>
          <p:cNvSpPr>
            <a:spLocks noChangeArrowheads="1"/>
          </p:cNvSpPr>
          <p:nvPr/>
        </p:nvSpPr>
        <p:spPr bwMode="auto">
          <a:xfrm>
            <a:off x="5127625" y="4048125"/>
            <a:ext cx="365125"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11" name="Rectangle 57">
            <a:extLst>
              <a:ext uri="{FF2B5EF4-FFF2-40B4-BE49-F238E27FC236}">
                <a16:creationId xmlns:a16="http://schemas.microsoft.com/office/drawing/2014/main" id="{A47E2693-08D2-0244-890B-40924B76C364}"/>
              </a:ext>
            </a:extLst>
          </p:cNvPr>
          <p:cNvSpPr>
            <a:spLocks noChangeArrowheads="1"/>
          </p:cNvSpPr>
          <p:nvPr/>
        </p:nvSpPr>
        <p:spPr bwMode="auto">
          <a:xfrm>
            <a:off x="5508625" y="4048125"/>
            <a:ext cx="365125" cy="188913"/>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36912" name="TextBox 58">
            <a:extLst>
              <a:ext uri="{FF2B5EF4-FFF2-40B4-BE49-F238E27FC236}">
                <a16:creationId xmlns:a16="http://schemas.microsoft.com/office/drawing/2014/main" id="{56475974-97F1-874C-9C39-3BD6102B21F5}"/>
              </a:ext>
            </a:extLst>
          </p:cNvPr>
          <p:cNvSpPr txBox="1">
            <a:spLocks noChangeArrowheads="1"/>
          </p:cNvSpPr>
          <p:nvPr/>
        </p:nvSpPr>
        <p:spPr bwMode="auto">
          <a:xfrm>
            <a:off x="969963" y="4308475"/>
            <a:ext cx="3651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913" name="TextBox 59">
            <a:extLst>
              <a:ext uri="{FF2B5EF4-FFF2-40B4-BE49-F238E27FC236}">
                <a16:creationId xmlns:a16="http://schemas.microsoft.com/office/drawing/2014/main" id="{787116B9-D01D-FA44-9DAF-AAFFA0DB8F49}"/>
              </a:ext>
            </a:extLst>
          </p:cNvPr>
          <p:cNvSpPr txBox="1">
            <a:spLocks noChangeArrowheads="1"/>
          </p:cNvSpPr>
          <p:nvPr/>
        </p:nvSpPr>
        <p:spPr bwMode="auto">
          <a:xfrm>
            <a:off x="1363663" y="4300538"/>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
        <p:nvSpPr>
          <p:cNvPr id="61" name="TextBox 60">
            <a:extLst>
              <a:ext uri="{FF2B5EF4-FFF2-40B4-BE49-F238E27FC236}">
                <a16:creationId xmlns:a16="http://schemas.microsoft.com/office/drawing/2014/main" id="{DE2499F4-AA97-3641-B842-72D5EFE002AF}"/>
              </a:ext>
            </a:extLst>
          </p:cNvPr>
          <p:cNvSpPr txBox="1"/>
          <p:nvPr/>
        </p:nvSpPr>
        <p:spPr>
          <a:xfrm>
            <a:off x="5183188" y="3184525"/>
            <a:ext cx="257175" cy="276225"/>
          </a:xfrm>
          <a:prstGeom prst="rect">
            <a:avLst/>
          </a:prstGeom>
          <a:noFill/>
        </p:spPr>
        <p:txBody>
          <a:bodyPr>
            <a:spAutoFit/>
          </a:bodyPr>
          <a:lstStyle/>
          <a:p>
            <a:pPr>
              <a:defRPr/>
            </a:pPr>
            <a:r>
              <a:rPr lang="en-US" sz="1200" dirty="0">
                <a:solidFill>
                  <a:schemeClr val="accent6">
                    <a:lumMod val="60000"/>
                    <a:lumOff val="40000"/>
                  </a:schemeClr>
                </a:solidFill>
              </a:rPr>
              <a:t>r</a:t>
            </a:r>
          </a:p>
        </p:txBody>
      </p:sp>
      <p:sp>
        <p:nvSpPr>
          <p:cNvPr id="62" name="TextBox 61">
            <a:extLst>
              <a:ext uri="{FF2B5EF4-FFF2-40B4-BE49-F238E27FC236}">
                <a16:creationId xmlns:a16="http://schemas.microsoft.com/office/drawing/2014/main" id="{485AB9E4-DA08-B743-8667-1A9A0799F262}"/>
              </a:ext>
            </a:extLst>
          </p:cNvPr>
          <p:cNvSpPr txBox="1"/>
          <p:nvPr/>
        </p:nvSpPr>
        <p:spPr>
          <a:xfrm>
            <a:off x="4464050" y="3182938"/>
            <a:ext cx="288925" cy="277812"/>
          </a:xfrm>
          <a:prstGeom prst="rect">
            <a:avLst/>
          </a:prstGeom>
          <a:noFill/>
        </p:spPr>
        <p:txBody>
          <a:bodyPr>
            <a:spAutoFit/>
          </a:bodyPr>
          <a:lstStyle/>
          <a:p>
            <a:pPr>
              <a:defRPr/>
            </a:pPr>
            <a:r>
              <a:rPr lang="en-US" sz="1200" dirty="0">
                <a:solidFill>
                  <a:schemeClr val="accent6">
                    <a:lumMod val="60000"/>
                    <a:lumOff val="40000"/>
                  </a:schemeClr>
                </a:solidFill>
              </a:rPr>
              <a:t>v</a:t>
            </a:r>
          </a:p>
        </p:txBody>
      </p:sp>
      <p:sp>
        <p:nvSpPr>
          <p:cNvPr id="63" name="TextBox 62">
            <a:extLst>
              <a:ext uri="{FF2B5EF4-FFF2-40B4-BE49-F238E27FC236}">
                <a16:creationId xmlns:a16="http://schemas.microsoft.com/office/drawing/2014/main" id="{D93C3B07-E8A9-014C-ABA3-88982A019652}"/>
              </a:ext>
            </a:extLst>
          </p:cNvPr>
          <p:cNvSpPr txBox="1"/>
          <p:nvPr/>
        </p:nvSpPr>
        <p:spPr>
          <a:xfrm>
            <a:off x="3049588" y="3198813"/>
            <a:ext cx="258762" cy="277812"/>
          </a:xfrm>
          <a:prstGeom prst="rect">
            <a:avLst/>
          </a:prstGeom>
          <a:noFill/>
        </p:spPr>
        <p:txBody>
          <a:bodyPr>
            <a:spAutoFit/>
          </a:bodyPr>
          <a:lstStyle/>
          <a:p>
            <a:pPr>
              <a:defRPr/>
            </a:pPr>
            <a:r>
              <a:rPr lang="en-US" sz="1200" dirty="0">
                <a:solidFill>
                  <a:schemeClr val="accent6">
                    <a:lumMod val="60000"/>
                    <a:lumOff val="40000"/>
                  </a:schemeClr>
                </a:solidFill>
              </a:rPr>
              <a:t>r</a:t>
            </a:r>
          </a:p>
        </p:txBody>
      </p:sp>
      <p:sp>
        <p:nvSpPr>
          <p:cNvPr id="64" name="TextBox 63">
            <a:extLst>
              <a:ext uri="{FF2B5EF4-FFF2-40B4-BE49-F238E27FC236}">
                <a16:creationId xmlns:a16="http://schemas.microsoft.com/office/drawing/2014/main" id="{97D52772-9479-8840-A253-BCA282BD3F36}"/>
              </a:ext>
            </a:extLst>
          </p:cNvPr>
          <p:cNvSpPr txBox="1"/>
          <p:nvPr/>
        </p:nvSpPr>
        <p:spPr>
          <a:xfrm>
            <a:off x="3436938" y="3198813"/>
            <a:ext cx="288925" cy="277812"/>
          </a:xfrm>
          <a:prstGeom prst="rect">
            <a:avLst/>
          </a:prstGeom>
          <a:noFill/>
        </p:spPr>
        <p:txBody>
          <a:bodyPr>
            <a:spAutoFit/>
          </a:bodyPr>
          <a:lstStyle/>
          <a:p>
            <a:pPr>
              <a:defRPr/>
            </a:pPr>
            <a:r>
              <a:rPr lang="en-US" sz="1200" dirty="0">
                <a:solidFill>
                  <a:schemeClr val="accent6">
                    <a:lumMod val="60000"/>
                    <a:lumOff val="40000"/>
                  </a:schemeClr>
                </a:solidFill>
              </a:rPr>
              <a:t>v</a:t>
            </a:r>
          </a:p>
        </p:txBody>
      </p:sp>
      <p:sp>
        <p:nvSpPr>
          <p:cNvPr id="36918" name="TextBox 66">
            <a:extLst>
              <a:ext uri="{FF2B5EF4-FFF2-40B4-BE49-F238E27FC236}">
                <a16:creationId xmlns:a16="http://schemas.microsoft.com/office/drawing/2014/main" id="{10FCE7DC-DBFD-B64E-B362-742247827419}"/>
              </a:ext>
            </a:extLst>
          </p:cNvPr>
          <p:cNvSpPr txBox="1">
            <a:spLocks noChangeArrowheads="1"/>
          </p:cNvSpPr>
          <p:nvPr/>
        </p:nvSpPr>
        <p:spPr bwMode="auto">
          <a:xfrm>
            <a:off x="4116388" y="3638550"/>
            <a:ext cx="2936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R</a:t>
            </a:r>
          </a:p>
        </p:txBody>
      </p:sp>
      <p:sp>
        <p:nvSpPr>
          <p:cNvPr id="36919" name="TextBox 67">
            <a:extLst>
              <a:ext uri="{FF2B5EF4-FFF2-40B4-BE49-F238E27FC236}">
                <a16:creationId xmlns:a16="http://schemas.microsoft.com/office/drawing/2014/main" id="{F14E2335-FC2A-3A49-8D20-7A4AC0D11FF8}"/>
              </a:ext>
            </a:extLst>
          </p:cNvPr>
          <p:cNvSpPr txBox="1">
            <a:spLocks noChangeArrowheads="1"/>
          </p:cNvSpPr>
          <p:nvPr/>
        </p:nvSpPr>
        <p:spPr bwMode="auto">
          <a:xfrm>
            <a:off x="5526088" y="3683000"/>
            <a:ext cx="4714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V</a:t>
            </a:r>
          </a:p>
        </p:txBody>
      </p:sp>
      <p:sp>
        <p:nvSpPr>
          <p:cNvPr id="36920" name="TextBox 68">
            <a:extLst>
              <a:ext uri="{FF2B5EF4-FFF2-40B4-BE49-F238E27FC236}">
                <a16:creationId xmlns:a16="http://schemas.microsoft.com/office/drawing/2014/main" id="{BD63FE1F-93D6-2346-A9FB-660ABF7ECC8F}"/>
              </a:ext>
            </a:extLst>
          </p:cNvPr>
          <p:cNvSpPr txBox="1">
            <a:spLocks noChangeArrowheads="1"/>
          </p:cNvSpPr>
          <p:nvPr/>
        </p:nvSpPr>
        <p:spPr bwMode="auto">
          <a:xfrm>
            <a:off x="1990725" y="3667125"/>
            <a:ext cx="2952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R</a:t>
            </a:r>
          </a:p>
        </p:txBody>
      </p:sp>
      <p:sp>
        <p:nvSpPr>
          <p:cNvPr id="36921" name="TextBox 69">
            <a:extLst>
              <a:ext uri="{FF2B5EF4-FFF2-40B4-BE49-F238E27FC236}">
                <a16:creationId xmlns:a16="http://schemas.microsoft.com/office/drawing/2014/main" id="{CCDC266D-D5EF-2746-AC8D-F28C51046622}"/>
              </a:ext>
            </a:extLst>
          </p:cNvPr>
          <p:cNvSpPr txBox="1">
            <a:spLocks noChangeArrowheads="1"/>
          </p:cNvSpPr>
          <p:nvPr/>
        </p:nvSpPr>
        <p:spPr bwMode="auto">
          <a:xfrm>
            <a:off x="2365375" y="3667125"/>
            <a:ext cx="4714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FF95CB"/>
                </a:solidFill>
              </a:rPr>
              <a:t>V</a:t>
            </a:r>
          </a:p>
        </p:txBody>
      </p:sp>
      <p:sp>
        <p:nvSpPr>
          <p:cNvPr id="71" name="TextBox 70">
            <a:extLst>
              <a:ext uri="{FF2B5EF4-FFF2-40B4-BE49-F238E27FC236}">
                <a16:creationId xmlns:a16="http://schemas.microsoft.com/office/drawing/2014/main" id="{20C95E33-4140-FC4F-9DFC-EB392A19862B}"/>
              </a:ext>
            </a:extLst>
          </p:cNvPr>
          <p:cNvSpPr txBox="1"/>
          <p:nvPr/>
        </p:nvSpPr>
        <p:spPr>
          <a:xfrm>
            <a:off x="5157788" y="3662363"/>
            <a:ext cx="258762" cy="277812"/>
          </a:xfrm>
          <a:prstGeom prst="rect">
            <a:avLst/>
          </a:prstGeom>
          <a:noFill/>
        </p:spPr>
        <p:txBody>
          <a:bodyPr>
            <a:spAutoFit/>
          </a:bodyPr>
          <a:lstStyle/>
          <a:p>
            <a:pPr>
              <a:defRPr/>
            </a:pPr>
            <a:r>
              <a:rPr lang="en-US" sz="1200" dirty="0">
                <a:solidFill>
                  <a:schemeClr val="accent6">
                    <a:lumMod val="60000"/>
                    <a:lumOff val="40000"/>
                  </a:schemeClr>
                </a:solidFill>
              </a:rPr>
              <a:t>r</a:t>
            </a:r>
          </a:p>
        </p:txBody>
      </p:sp>
      <p:sp>
        <p:nvSpPr>
          <p:cNvPr id="72" name="TextBox 71">
            <a:extLst>
              <a:ext uri="{FF2B5EF4-FFF2-40B4-BE49-F238E27FC236}">
                <a16:creationId xmlns:a16="http://schemas.microsoft.com/office/drawing/2014/main" id="{1E3B2058-6A10-5749-A83E-CA157BCABC16}"/>
              </a:ext>
            </a:extLst>
          </p:cNvPr>
          <p:cNvSpPr txBox="1"/>
          <p:nvPr/>
        </p:nvSpPr>
        <p:spPr>
          <a:xfrm>
            <a:off x="4521200" y="3638550"/>
            <a:ext cx="288925" cy="277813"/>
          </a:xfrm>
          <a:prstGeom prst="rect">
            <a:avLst/>
          </a:prstGeom>
          <a:noFill/>
        </p:spPr>
        <p:txBody>
          <a:bodyPr>
            <a:spAutoFit/>
          </a:bodyPr>
          <a:lstStyle/>
          <a:p>
            <a:pPr>
              <a:defRPr/>
            </a:pPr>
            <a:r>
              <a:rPr lang="en-US" sz="1200" dirty="0">
                <a:solidFill>
                  <a:schemeClr val="accent6">
                    <a:lumMod val="60000"/>
                    <a:lumOff val="40000"/>
                  </a:schemeClr>
                </a:solidFill>
              </a:rPr>
              <a:t>v</a:t>
            </a:r>
          </a:p>
        </p:txBody>
      </p:sp>
      <p:sp>
        <p:nvSpPr>
          <p:cNvPr id="73" name="TextBox 72">
            <a:extLst>
              <a:ext uri="{FF2B5EF4-FFF2-40B4-BE49-F238E27FC236}">
                <a16:creationId xmlns:a16="http://schemas.microsoft.com/office/drawing/2014/main" id="{3683BDA8-0F11-EF4F-8FDF-8ED014B37C05}"/>
              </a:ext>
            </a:extLst>
          </p:cNvPr>
          <p:cNvSpPr txBox="1"/>
          <p:nvPr/>
        </p:nvSpPr>
        <p:spPr>
          <a:xfrm>
            <a:off x="3059113" y="3638550"/>
            <a:ext cx="257175" cy="277813"/>
          </a:xfrm>
          <a:prstGeom prst="rect">
            <a:avLst/>
          </a:prstGeom>
          <a:noFill/>
        </p:spPr>
        <p:txBody>
          <a:bodyPr>
            <a:spAutoFit/>
          </a:bodyPr>
          <a:lstStyle/>
          <a:p>
            <a:pPr>
              <a:defRPr/>
            </a:pPr>
            <a:r>
              <a:rPr lang="en-US" sz="1200" dirty="0">
                <a:solidFill>
                  <a:schemeClr val="accent6">
                    <a:lumMod val="60000"/>
                    <a:lumOff val="40000"/>
                  </a:schemeClr>
                </a:solidFill>
              </a:rPr>
              <a:t>r</a:t>
            </a:r>
          </a:p>
        </p:txBody>
      </p:sp>
      <p:sp>
        <p:nvSpPr>
          <p:cNvPr id="74" name="TextBox 73">
            <a:extLst>
              <a:ext uri="{FF2B5EF4-FFF2-40B4-BE49-F238E27FC236}">
                <a16:creationId xmlns:a16="http://schemas.microsoft.com/office/drawing/2014/main" id="{DD9126DD-1C7D-B94C-AF13-FA0C9CEEF6C1}"/>
              </a:ext>
            </a:extLst>
          </p:cNvPr>
          <p:cNvSpPr txBox="1"/>
          <p:nvPr/>
        </p:nvSpPr>
        <p:spPr>
          <a:xfrm>
            <a:off x="3444875" y="3638550"/>
            <a:ext cx="288925" cy="277813"/>
          </a:xfrm>
          <a:prstGeom prst="rect">
            <a:avLst/>
          </a:prstGeom>
          <a:noFill/>
        </p:spPr>
        <p:txBody>
          <a:bodyPr>
            <a:spAutoFit/>
          </a:bodyPr>
          <a:lstStyle/>
          <a:p>
            <a:pPr>
              <a:defRPr/>
            </a:pPr>
            <a:r>
              <a:rPr lang="en-US" sz="1200" dirty="0">
                <a:solidFill>
                  <a:schemeClr val="accent6">
                    <a:lumMod val="60000"/>
                    <a:lumOff val="40000"/>
                  </a:schemeClr>
                </a:solidFill>
              </a:rPr>
              <a:t>v</a:t>
            </a:r>
          </a:p>
        </p:txBody>
      </p:sp>
      <p:sp>
        <p:nvSpPr>
          <p:cNvPr id="36926" name="TextBox 74">
            <a:extLst>
              <a:ext uri="{FF2B5EF4-FFF2-40B4-BE49-F238E27FC236}">
                <a16:creationId xmlns:a16="http://schemas.microsoft.com/office/drawing/2014/main" id="{EED209CC-E31C-F747-9AA8-64D62942A3CB}"/>
              </a:ext>
            </a:extLst>
          </p:cNvPr>
          <p:cNvSpPr txBox="1">
            <a:spLocks noChangeArrowheads="1"/>
          </p:cNvSpPr>
          <p:nvPr/>
        </p:nvSpPr>
        <p:spPr bwMode="auto">
          <a:xfrm>
            <a:off x="1995488" y="3981450"/>
            <a:ext cx="365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927" name="TextBox 75">
            <a:extLst>
              <a:ext uri="{FF2B5EF4-FFF2-40B4-BE49-F238E27FC236}">
                <a16:creationId xmlns:a16="http://schemas.microsoft.com/office/drawing/2014/main" id="{2E288272-F931-BF40-A99A-B93C9A3C906D}"/>
              </a:ext>
            </a:extLst>
          </p:cNvPr>
          <p:cNvSpPr txBox="1">
            <a:spLocks noChangeArrowheads="1"/>
          </p:cNvSpPr>
          <p:nvPr/>
        </p:nvSpPr>
        <p:spPr bwMode="auto">
          <a:xfrm>
            <a:off x="2389188" y="3971925"/>
            <a:ext cx="3730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
        <p:nvSpPr>
          <p:cNvPr id="36928" name="TextBox 76">
            <a:extLst>
              <a:ext uri="{FF2B5EF4-FFF2-40B4-BE49-F238E27FC236}">
                <a16:creationId xmlns:a16="http://schemas.microsoft.com/office/drawing/2014/main" id="{007351DD-668B-044F-80DF-6F9B6691DEA4}"/>
              </a:ext>
            </a:extLst>
          </p:cNvPr>
          <p:cNvSpPr txBox="1">
            <a:spLocks noChangeArrowheads="1"/>
          </p:cNvSpPr>
          <p:nvPr/>
        </p:nvSpPr>
        <p:spPr bwMode="auto">
          <a:xfrm>
            <a:off x="3043238" y="3989388"/>
            <a:ext cx="365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929" name="TextBox 77">
            <a:extLst>
              <a:ext uri="{FF2B5EF4-FFF2-40B4-BE49-F238E27FC236}">
                <a16:creationId xmlns:a16="http://schemas.microsoft.com/office/drawing/2014/main" id="{E66AC057-C56C-5D43-8FE1-8EDFA2D09028}"/>
              </a:ext>
            </a:extLst>
          </p:cNvPr>
          <p:cNvSpPr txBox="1">
            <a:spLocks noChangeArrowheads="1"/>
          </p:cNvSpPr>
          <p:nvPr/>
        </p:nvSpPr>
        <p:spPr bwMode="auto">
          <a:xfrm>
            <a:off x="3436938" y="3981450"/>
            <a:ext cx="3730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
        <p:nvSpPr>
          <p:cNvPr id="36930" name="TextBox 78">
            <a:extLst>
              <a:ext uri="{FF2B5EF4-FFF2-40B4-BE49-F238E27FC236}">
                <a16:creationId xmlns:a16="http://schemas.microsoft.com/office/drawing/2014/main" id="{3AA8A3E5-A9DC-5E4E-97E0-E3138EED17A3}"/>
              </a:ext>
            </a:extLst>
          </p:cNvPr>
          <p:cNvSpPr txBox="1">
            <a:spLocks noChangeArrowheads="1"/>
          </p:cNvSpPr>
          <p:nvPr/>
        </p:nvSpPr>
        <p:spPr bwMode="auto">
          <a:xfrm>
            <a:off x="4143375" y="4003675"/>
            <a:ext cx="3651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931" name="TextBox 79">
            <a:extLst>
              <a:ext uri="{FF2B5EF4-FFF2-40B4-BE49-F238E27FC236}">
                <a16:creationId xmlns:a16="http://schemas.microsoft.com/office/drawing/2014/main" id="{A8965E1A-66BA-B74D-85D7-456C85A142CF}"/>
              </a:ext>
            </a:extLst>
          </p:cNvPr>
          <p:cNvSpPr txBox="1">
            <a:spLocks noChangeArrowheads="1"/>
          </p:cNvSpPr>
          <p:nvPr/>
        </p:nvSpPr>
        <p:spPr bwMode="auto">
          <a:xfrm>
            <a:off x="4537075" y="3995738"/>
            <a:ext cx="373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
        <p:nvSpPr>
          <p:cNvPr id="36932" name="TextBox 80">
            <a:extLst>
              <a:ext uri="{FF2B5EF4-FFF2-40B4-BE49-F238E27FC236}">
                <a16:creationId xmlns:a16="http://schemas.microsoft.com/office/drawing/2014/main" id="{B4EDA6A5-40C4-2042-84DF-7781CBD75187}"/>
              </a:ext>
            </a:extLst>
          </p:cNvPr>
          <p:cNvSpPr txBox="1">
            <a:spLocks noChangeArrowheads="1"/>
          </p:cNvSpPr>
          <p:nvPr/>
        </p:nvSpPr>
        <p:spPr bwMode="auto">
          <a:xfrm>
            <a:off x="5168900" y="3998913"/>
            <a:ext cx="365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r</a:t>
            </a:r>
          </a:p>
        </p:txBody>
      </p:sp>
      <p:sp>
        <p:nvSpPr>
          <p:cNvPr id="36933" name="TextBox 81">
            <a:extLst>
              <a:ext uri="{FF2B5EF4-FFF2-40B4-BE49-F238E27FC236}">
                <a16:creationId xmlns:a16="http://schemas.microsoft.com/office/drawing/2014/main" id="{1D1DFEE5-5496-0148-A1DC-A1C7028B8A33}"/>
              </a:ext>
            </a:extLst>
          </p:cNvPr>
          <p:cNvSpPr txBox="1">
            <a:spLocks noChangeArrowheads="1"/>
          </p:cNvSpPr>
          <p:nvPr/>
        </p:nvSpPr>
        <p:spPr bwMode="auto">
          <a:xfrm>
            <a:off x="5562600" y="3989388"/>
            <a:ext cx="3730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C78DC8"/>
                </a:solidFill>
              </a:rPr>
              <a:t>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7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EA1DFFC-D575-9B4C-BABC-F4FC0BC8FAD0}"/>
              </a:ext>
            </a:extLst>
          </p:cNvPr>
          <p:cNvSpPr>
            <a:spLocks noChangeArrowheads="1"/>
          </p:cNvSpPr>
          <p:nvPr/>
        </p:nvSpPr>
        <p:spPr bwMode="auto">
          <a:xfrm>
            <a:off x="1790700" y="255588"/>
            <a:ext cx="55626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Determining Gene Maps</a:t>
            </a:r>
          </a:p>
        </p:txBody>
      </p:sp>
      <p:sp>
        <p:nvSpPr>
          <p:cNvPr id="38914" name="TextBox 9">
            <a:extLst>
              <a:ext uri="{FF2B5EF4-FFF2-40B4-BE49-F238E27FC236}">
                <a16:creationId xmlns:a16="http://schemas.microsoft.com/office/drawing/2014/main" id="{F5DD51EE-60D9-3847-B50D-0417F0921F53}"/>
              </a:ext>
            </a:extLst>
          </p:cNvPr>
          <p:cNvSpPr txBox="1">
            <a:spLocks noChangeArrowheads="1"/>
          </p:cNvSpPr>
          <p:nvPr/>
        </p:nvSpPr>
        <p:spPr bwMode="auto">
          <a:xfrm>
            <a:off x="1219200" y="762000"/>
            <a:ext cx="6705600"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Goal</a:t>
            </a:r>
            <a:r>
              <a:rPr lang="en-US" altLang="en-US" sz="2000" b="0">
                <a:latin typeface="Helvetica" pitchFamily="2" charset="0"/>
              </a:rPr>
              <a:t>: Determine whether two genes in the fruit fly are linked to each other, and if so, how tightly linked are they? </a:t>
            </a:r>
          </a:p>
        </p:txBody>
      </p:sp>
      <p:pic>
        <p:nvPicPr>
          <p:cNvPr id="38915" name="Picture 1">
            <a:extLst>
              <a:ext uri="{FF2B5EF4-FFF2-40B4-BE49-F238E27FC236}">
                <a16:creationId xmlns:a16="http://schemas.microsoft.com/office/drawing/2014/main" id="{97755F9A-54A7-D34B-9428-24F16163A1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713" y="1612900"/>
            <a:ext cx="55626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8">
            <a:extLst>
              <a:ext uri="{FF2B5EF4-FFF2-40B4-BE49-F238E27FC236}">
                <a16:creationId xmlns:a16="http://schemas.microsoft.com/office/drawing/2014/main" id="{4A3599DB-7845-8F46-888B-C717F8682EEF}"/>
              </a:ext>
            </a:extLst>
          </p:cNvPr>
          <p:cNvSpPr txBox="1">
            <a:spLocks noChangeArrowheads="1"/>
          </p:cNvSpPr>
          <p:nvPr/>
        </p:nvSpPr>
        <p:spPr bwMode="auto">
          <a:xfrm>
            <a:off x="1066800" y="5711825"/>
            <a:ext cx="7010400"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Distances between genes can be expressed as </a:t>
            </a:r>
            <a:r>
              <a:rPr lang="en-US" altLang="en-US" sz="2000">
                <a:latin typeface="Helvetica" pitchFamily="2" charset="0"/>
              </a:rPr>
              <a:t>map units</a:t>
            </a:r>
            <a:r>
              <a:rPr lang="en-US" altLang="en-US" sz="2000" b="0">
                <a:latin typeface="Helvetica" pitchFamily="2" charset="0"/>
              </a:rPr>
              <a:t>, </a:t>
            </a:r>
          </a:p>
          <a:p>
            <a:pPr algn="ctr"/>
            <a:r>
              <a:rPr lang="en-US" altLang="en-US" sz="2000">
                <a:latin typeface="Helvetica" pitchFamily="2" charset="0"/>
              </a:rPr>
              <a:t>1 map unit = 1 centiMorgan = 1% recombination</a:t>
            </a:r>
          </a:p>
        </p:txBody>
      </p:sp>
      <p:sp>
        <p:nvSpPr>
          <p:cNvPr id="38917" name="Rectangle 1">
            <a:extLst>
              <a:ext uri="{FF2B5EF4-FFF2-40B4-BE49-F238E27FC236}">
                <a16:creationId xmlns:a16="http://schemas.microsoft.com/office/drawing/2014/main" id="{D3602A25-B96E-CA48-934A-1D7B80F9F338}"/>
              </a:ext>
            </a:extLst>
          </p:cNvPr>
          <p:cNvSpPr>
            <a:spLocks noChangeArrowheads="1"/>
          </p:cNvSpPr>
          <p:nvPr/>
        </p:nvSpPr>
        <p:spPr bwMode="auto">
          <a:xfrm>
            <a:off x="6324600" y="2644775"/>
            <a:ext cx="2667000" cy="1630363"/>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A linkage map is a genetic map of a chromosome based on recombination frequencies</a:t>
            </a:r>
            <a:r>
              <a:rPr lang="en-US" altLang="en-US" sz="2000" b="0">
                <a:latin typeface="Helvetica" pitchFamily="2" charset="0"/>
              </a:rPr>
              <a:t>. </a:t>
            </a:r>
          </a:p>
        </p:txBody>
      </p:sp>
      <p:sp>
        <p:nvSpPr>
          <p:cNvPr id="38918" name="TextBox 6">
            <a:extLst>
              <a:ext uri="{FF2B5EF4-FFF2-40B4-BE49-F238E27FC236}">
                <a16:creationId xmlns:a16="http://schemas.microsoft.com/office/drawing/2014/main" id="{673BE9D0-26B9-7B48-8B06-5A9B4AB64C98}"/>
              </a:ext>
            </a:extLst>
          </p:cNvPr>
          <p:cNvSpPr txBox="1">
            <a:spLocks noChangeArrowheads="1"/>
          </p:cNvSpPr>
          <p:nvPr/>
        </p:nvSpPr>
        <p:spPr bwMode="auto">
          <a:xfrm>
            <a:off x="2781300" y="1903413"/>
            <a:ext cx="842963"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13.2%</a:t>
            </a:r>
          </a:p>
        </p:txBody>
      </p:sp>
      <p:sp>
        <p:nvSpPr>
          <p:cNvPr id="38919" name="TextBox 7">
            <a:extLst>
              <a:ext uri="{FF2B5EF4-FFF2-40B4-BE49-F238E27FC236}">
                <a16:creationId xmlns:a16="http://schemas.microsoft.com/office/drawing/2014/main" id="{8816A26F-BD7F-924C-AF3A-BF87267042F2}"/>
              </a:ext>
            </a:extLst>
          </p:cNvPr>
          <p:cNvSpPr txBox="1">
            <a:spLocks noChangeArrowheads="1"/>
          </p:cNvSpPr>
          <p:nvPr/>
        </p:nvSpPr>
        <p:spPr bwMode="auto">
          <a:xfrm>
            <a:off x="2784475" y="2251075"/>
            <a:ext cx="78105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6.4% </a:t>
            </a:r>
          </a:p>
        </p:txBody>
      </p:sp>
      <p:sp>
        <p:nvSpPr>
          <p:cNvPr id="38920" name="TextBox 8">
            <a:extLst>
              <a:ext uri="{FF2B5EF4-FFF2-40B4-BE49-F238E27FC236}">
                <a16:creationId xmlns:a16="http://schemas.microsoft.com/office/drawing/2014/main" id="{0DBB7F24-95C3-564A-A984-C0286EAE7E5F}"/>
              </a:ext>
            </a:extLst>
          </p:cNvPr>
          <p:cNvSpPr txBox="1">
            <a:spLocks noChangeArrowheads="1"/>
          </p:cNvSpPr>
          <p:nvPr/>
        </p:nvSpPr>
        <p:spPr bwMode="auto">
          <a:xfrm>
            <a:off x="2778125" y="2566988"/>
            <a:ext cx="906463"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19.6% </a:t>
            </a:r>
          </a:p>
        </p:txBody>
      </p:sp>
      <p:sp>
        <p:nvSpPr>
          <p:cNvPr id="38921" name="TextBox 8">
            <a:extLst>
              <a:ext uri="{FF2B5EF4-FFF2-40B4-BE49-F238E27FC236}">
                <a16:creationId xmlns:a16="http://schemas.microsoft.com/office/drawing/2014/main" id="{4364A78F-BB1C-1A44-B8A5-F7342AAEEE38}"/>
              </a:ext>
            </a:extLst>
          </p:cNvPr>
          <p:cNvSpPr txBox="1">
            <a:spLocks noChangeArrowheads="1"/>
          </p:cNvSpPr>
          <p:nvPr/>
        </p:nvSpPr>
        <p:spPr bwMode="auto">
          <a:xfrm>
            <a:off x="2674938" y="4562475"/>
            <a:ext cx="906462"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19.6%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2">
            <a:extLst>
              <a:ext uri="{FF2B5EF4-FFF2-40B4-BE49-F238E27FC236}">
                <a16:creationId xmlns:a16="http://schemas.microsoft.com/office/drawing/2014/main" id="{8058392B-75FA-8049-9DEE-8A2646D2B337}"/>
              </a:ext>
            </a:extLst>
          </p:cNvPr>
          <p:cNvSpPr>
            <a:spLocks noGrp="1" noChangeArrowheads="1"/>
          </p:cNvSpPr>
          <p:nvPr>
            <p:ph type="title"/>
          </p:nvPr>
        </p:nvSpPr>
        <p:spPr>
          <a:xfrm>
            <a:off x="304800" y="76200"/>
            <a:ext cx="8534400" cy="923925"/>
          </a:xfrm>
        </p:spPr>
        <p:txBody>
          <a:bodyPr/>
          <a:lstStyle/>
          <a:p>
            <a:pPr algn="ctr"/>
            <a:r>
              <a:rPr lang="en-US" altLang="en-US">
                <a:latin typeface="Helvetica" pitchFamily="2" charset="0"/>
              </a:rPr>
              <a:t>Fun genetics fact of day </a:t>
            </a:r>
            <a:r>
              <a:rPr lang="mr-IN" altLang="en-US">
                <a:latin typeface="Helvetica" pitchFamily="2" charset="0"/>
              </a:rPr>
              <a:t>–</a:t>
            </a:r>
            <a:r>
              <a:rPr lang="en-US" altLang="en-US">
                <a:latin typeface="Helvetica" pitchFamily="2" charset="0"/>
              </a:rPr>
              <a:t> </a:t>
            </a:r>
            <a:r>
              <a:rPr lang="en-US" altLang="en-US" u="sng">
                <a:latin typeface="Helvetica" pitchFamily="2" charset="0"/>
              </a:rPr>
              <a:t>The Heterozygous Advantage Hypothesis</a:t>
            </a:r>
          </a:p>
        </p:txBody>
      </p:sp>
      <p:pic>
        <p:nvPicPr>
          <p:cNvPr id="5123" name="Picture 3">
            <a:extLst>
              <a:ext uri="{FF2B5EF4-FFF2-40B4-BE49-F238E27FC236}">
                <a16:creationId xmlns:a16="http://schemas.microsoft.com/office/drawing/2014/main" id="{D8A8F702-5A39-FB47-86D8-A313439A89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03313"/>
            <a:ext cx="4343400"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a:extLst>
              <a:ext uri="{FF2B5EF4-FFF2-40B4-BE49-F238E27FC236}">
                <a16:creationId xmlns:a16="http://schemas.microsoft.com/office/drawing/2014/main" id="{2D3BF5A7-E6A6-0A44-8C43-03F0782DF7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933825"/>
            <a:ext cx="56388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9">
            <a:extLst>
              <a:ext uri="{FF2B5EF4-FFF2-40B4-BE49-F238E27FC236}">
                <a16:creationId xmlns:a16="http://schemas.microsoft.com/office/drawing/2014/main" id="{A0A1B5FF-919D-294C-A5E5-7BD17E54906E}"/>
              </a:ext>
            </a:extLst>
          </p:cNvPr>
          <p:cNvSpPr txBox="1">
            <a:spLocks noChangeArrowheads="1"/>
          </p:cNvSpPr>
          <p:nvPr/>
        </p:nvSpPr>
        <p:spPr bwMode="auto">
          <a:xfrm>
            <a:off x="331788" y="5857875"/>
            <a:ext cx="853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Those with cystic fibrosis are believed to have a natural resistance to Typhoid Fever</a:t>
            </a:r>
          </a:p>
        </p:txBody>
      </p:sp>
      <p:sp>
        <p:nvSpPr>
          <p:cNvPr id="2" name="Rectangle 1">
            <a:extLst>
              <a:ext uri="{FF2B5EF4-FFF2-40B4-BE49-F238E27FC236}">
                <a16:creationId xmlns:a16="http://schemas.microsoft.com/office/drawing/2014/main" id="{3651A24A-1C87-F649-A1FF-62EB5404966C}"/>
              </a:ext>
            </a:extLst>
          </p:cNvPr>
          <p:cNvSpPr>
            <a:spLocks noChangeArrowheads="1"/>
          </p:cNvSpPr>
          <p:nvPr/>
        </p:nvSpPr>
        <p:spPr bwMode="auto">
          <a:xfrm>
            <a:off x="304800" y="2728913"/>
            <a:ext cx="381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Why is sickle cell anemia prevalent in areas with high malaria??</a:t>
            </a:r>
            <a:endParaRPr lang="en-US" altLang="en-US" sz="1800">
              <a:latin typeface="Helvetica" pitchFamily="2" charset="0"/>
            </a:endParaRPr>
          </a:p>
        </p:txBody>
      </p:sp>
      <p:sp>
        <p:nvSpPr>
          <p:cNvPr id="5126" name="Rectangle 2">
            <a:extLst>
              <a:ext uri="{FF2B5EF4-FFF2-40B4-BE49-F238E27FC236}">
                <a16:creationId xmlns:a16="http://schemas.microsoft.com/office/drawing/2014/main" id="{AF346B55-D4BF-AE44-8982-C3E31106282A}"/>
              </a:ext>
            </a:extLst>
          </p:cNvPr>
          <p:cNvSpPr>
            <a:spLocks noChangeArrowheads="1"/>
          </p:cNvSpPr>
          <p:nvPr/>
        </p:nvSpPr>
        <p:spPr bwMode="auto">
          <a:xfrm>
            <a:off x="304800" y="1185863"/>
            <a:ext cx="3810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The heterozygote genotype has a higher relative fitness than either homozygous genotype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Content Placeholder 2">
            <a:extLst>
              <a:ext uri="{FF2B5EF4-FFF2-40B4-BE49-F238E27FC236}">
                <a16:creationId xmlns:a16="http://schemas.microsoft.com/office/drawing/2014/main" id="{E6A7B2E1-52F1-0042-9646-467E7B7A9F2C}"/>
              </a:ext>
            </a:extLst>
          </p:cNvPr>
          <p:cNvSpPr>
            <a:spLocks noGrp="1" noChangeArrowheads="1"/>
          </p:cNvSpPr>
          <p:nvPr>
            <p:ph idx="1"/>
          </p:nvPr>
        </p:nvSpPr>
        <p:spPr>
          <a:xfrm>
            <a:off x="296863" y="114300"/>
            <a:ext cx="8534400" cy="1016000"/>
          </a:xfrm>
        </p:spPr>
        <p:txBody>
          <a:bodyPr/>
          <a:lstStyle/>
          <a:p>
            <a:pPr marL="0" indent="0" algn="ctr" eaLnBrk="1" hangingPunct="1">
              <a:spcBef>
                <a:spcPct val="0"/>
              </a:spcBef>
              <a:spcAft>
                <a:spcPct val="0"/>
              </a:spcAft>
              <a:buClrTx/>
              <a:buFontTx/>
              <a:buNone/>
            </a:pPr>
            <a:r>
              <a:rPr lang="en-US" altLang="en-US"/>
              <a:t>How to determine linkage maps from recombination frequencies? </a:t>
            </a:r>
          </a:p>
        </p:txBody>
      </p:sp>
      <p:pic>
        <p:nvPicPr>
          <p:cNvPr id="40962" name="Picture 3">
            <a:extLst>
              <a:ext uri="{FF2B5EF4-FFF2-40B4-BE49-F238E27FC236}">
                <a16:creationId xmlns:a16="http://schemas.microsoft.com/office/drawing/2014/main" id="{75D34030-6A85-334B-BB3E-F337E0ACCDFB}"/>
              </a:ext>
            </a:extLst>
          </p:cNvPr>
          <p:cNvPicPr>
            <a:picLocks noChangeAspect="1"/>
          </p:cNvPicPr>
          <p:nvPr/>
        </p:nvPicPr>
        <p:blipFill>
          <a:blip r:embed="rId2">
            <a:extLst>
              <a:ext uri="{28A0092B-C50C-407E-A947-70E740481C1C}">
                <a14:useLocalDpi xmlns:a14="http://schemas.microsoft.com/office/drawing/2010/main" val="0"/>
              </a:ext>
            </a:extLst>
          </a:blip>
          <a:srcRect b="55943"/>
          <a:stretch>
            <a:fillRect/>
          </a:stretch>
        </p:blipFill>
        <p:spPr bwMode="auto">
          <a:xfrm>
            <a:off x="1752600" y="1219200"/>
            <a:ext cx="5562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4">
            <a:extLst>
              <a:ext uri="{FF2B5EF4-FFF2-40B4-BE49-F238E27FC236}">
                <a16:creationId xmlns:a16="http://schemas.microsoft.com/office/drawing/2014/main" id="{95DFDA5A-4C72-D745-8CD8-396C33CB7B3C}"/>
              </a:ext>
            </a:extLst>
          </p:cNvPr>
          <p:cNvSpPr txBox="1">
            <a:spLocks noChangeArrowheads="1"/>
          </p:cNvSpPr>
          <p:nvPr/>
        </p:nvSpPr>
        <p:spPr bwMode="auto">
          <a:xfrm>
            <a:off x="1066800" y="5105400"/>
            <a:ext cx="708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0">
                <a:latin typeface="Helvetica" pitchFamily="2" charset="0"/>
              </a:rPr>
              <a:t>The largest RF </a:t>
            </a:r>
            <a:r>
              <a:rPr lang="mr-IN" altLang="en-US" b="0">
                <a:latin typeface="Helvetica" pitchFamily="2" charset="0"/>
              </a:rPr>
              <a:t>–</a:t>
            </a:r>
            <a:r>
              <a:rPr lang="en-US" altLang="en-US" b="0">
                <a:latin typeface="Helvetica" pitchFamily="2" charset="0"/>
              </a:rPr>
              <a:t> outermost genes. </a:t>
            </a:r>
          </a:p>
          <a:p>
            <a:pPr algn="ctr"/>
            <a:r>
              <a:rPr lang="en-US" altLang="en-US" b="0">
                <a:latin typeface="Helvetica" pitchFamily="2" charset="0"/>
              </a:rPr>
              <a:t>The smallest RF </a:t>
            </a:r>
            <a:r>
              <a:rPr lang="mr-IN" altLang="en-US" b="0">
                <a:latin typeface="Helvetica" pitchFamily="2" charset="0"/>
              </a:rPr>
              <a:t>–</a:t>
            </a:r>
            <a:r>
              <a:rPr lang="en-US" altLang="en-US" b="0">
                <a:latin typeface="Helvetica" pitchFamily="2" charset="0"/>
              </a:rPr>
              <a:t> innermost genes. </a:t>
            </a:r>
          </a:p>
          <a:p>
            <a:pPr algn="ctr"/>
            <a:r>
              <a:rPr lang="en-US" altLang="en-US" b="0">
                <a:latin typeface="Helvetica" pitchFamily="2" charset="0"/>
              </a:rPr>
              <a:t>Use and logic and reasoning to determine map. </a:t>
            </a:r>
            <a:r>
              <a:rPr lang="en-US" altLang="en-US">
                <a:latin typeface="Helvetica" pitchFamily="2" charset="0"/>
              </a:rPr>
              <a:t> </a:t>
            </a:r>
          </a:p>
        </p:txBody>
      </p:sp>
      <p:sp>
        <p:nvSpPr>
          <p:cNvPr id="40964" name="TextBox 9">
            <a:extLst>
              <a:ext uri="{FF2B5EF4-FFF2-40B4-BE49-F238E27FC236}">
                <a16:creationId xmlns:a16="http://schemas.microsoft.com/office/drawing/2014/main" id="{125D2DA9-A6E0-C840-A754-92C02885C796}"/>
              </a:ext>
            </a:extLst>
          </p:cNvPr>
          <p:cNvSpPr txBox="1">
            <a:spLocks noChangeArrowheads="1"/>
          </p:cNvSpPr>
          <p:nvPr/>
        </p:nvSpPr>
        <p:spPr bwMode="auto">
          <a:xfrm>
            <a:off x="1093788" y="2881313"/>
            <a:ext cx="70866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solidFill>
                  <a:srgbClr val="FF0000"/>
                </a:solidFill>
                <a:latin typeface="Helvetica" pitchFamily="2" charset="0"/>
              </a:rPr>
              <a:t>Do on the board together!</a:t>
            </a:r>
          </a:p>
          <a:p>
            <a:pPr algn="ctr"/>
            <a:endParaRPr lang="en-US" altLang="en-US">
              <a:solidFill>
                <a:srgbClr val="FF0000"/>
              </a:solidFill>
              <a:latin typeface="Helvetica" pitchFamily="2" charset="0"/>
            </a:endParaRPr>
          </a:p>
          <a:p>
            <a:pPr algn="ctr"/>
            <a:r>
              <a:rPr lang="en-US" altLang="en-US">
                <a:solidFill>
                  <a:srgbClr val="FF0000"/>
                </a:solidFill>
                <a:latin typeface="Helvetica" pitchFamily="2" charset="0"/>
              </a:rPr>
              <a:t>WORKSHEET FOR PRACTICE IS HOMEWORK</a:t>
            </a:r>
          </a:p>
        </p:txBody>
      </p:sp>
      <p:sp>
        <p:nvSpPr>
          <p:cNvPr id="40965" name="TextBox 10">
            <a:extLst>
              <a:ext uri="{FF2B5EF4-FFF2-40B4-BE49-F238E27FC236}">
                <a16:creationId xmlns:a16="http://schemas.microsoft.com/office/drawing/2014/main" id="{D76B8BD5-33E2-FA48-AF69-E7770400420F}"/>
              </a:ext>
            </a:extLst>
          </p:cNvPr>
          <p:cNvSpPr txBox="1">
            <a:spLocks noChangeArrowheads="1"/>
          </p:cNvSpPr>
          <p:nvPr/>
        </p:nvSpPr>
        <p:spPr bwMode="auto">
          <a:xfrm>
            <a:off x="3978275" y="1501775"/>
            <a:ext cx="766763"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13.2%</a:t>
            </a:r>
          </a:p>
        </p:txBody>
      </p:sp>
      <p:sp>
        <p:nvSpPr>
          <p:cNvPr id="40966" name="TextBox 11">
            <a:extLst>
              <a:ext uri="{FF2B5EF4-FFF2-40B4-BE49-F238E27FC236}">
                <a16:creationId xmlns:a16="http://schemas.microsoft.com/office/drawing/2014/main" id="{3446B1A6-9A83-2742-9892-64255633EA68}"/>
              </a:ext>
            </a:extLst>
          </p:cNvPr>
          <p:cNvSpPr txBox="1">
            <a:spLocks noChangeArrowheads="1"/>
          </p:cNvSpPr>
          <p:nvPr/>
        </p:nvSpPr>
        <p:spPr bwMode="auto">
          <a:xfrm>
            <a:off x="3978275" y="1849438"/>
            <a:ext cx="71120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6.4% </a:t>
            </a:r>
          </a:p>
        </p:txBody>
      </p:sp>
      <p:sp>
        <p:nvSpPr>
          <p:cNvPr id="40967" name="TextBox 12">
            <a:extLst>
              <a:ext uri="{FF2B5EF4-FFF2-40B4-BE49-F238E27FC236}">
                <a16:creationId xmlns:a16="http://schemas.microsoft.com/office/drawing/2014/main" id="{A4928047-9305-9C48-9938-F27401ABD3B5}"/>
              </a:ext>
            </a:extLst>
          </p:cNvPr>
          <p:cNvSpPr txBox="1">
            <a:spLocks noChangeArrowheads="1"/>
          </p:cNvSpPr>
          <p:nvPr/>
        </p:nvSpPr>
        <p:spPr bwMode="auto">
          <a:xfrm>
            <a:off x="3978275" y="2165350"/>
            <a:ext cx="823913"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19.6%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3">
            <a:extLst>
              <a:ext uri="{FF2B5EF4-FFF2-40B4-BE49-F238E27FC236}">
                <a16:creationId xmlns:a16="http://schemas.microsoft.com/office/drawing/2014/main" id="{17A1A35D-B016-954E-939F-0B50D114ED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42938"/>
            <a:ext cx="79629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extBox 5">
            <a:extLst>
              <a:ext uri="{FF2B5EF4-FFF2-40B4-BE49-F238E27FC236}">
                <a16:creationId xmlns:a16="http://schemas.microsoft.com/office/drawing/2014/main" id="{497016E5-520A-7549-A44B-86235164FFA3}"/>
              </a:ext>
            </a:extLst>
          </p:cNvPr>
          <p:cNvSpPr txBox="1">
            <a:spLocks noChangeArrowheads="1"/>
          </p:cNvSpPr>
          <p:nvPr/>
        </p:nvSpPr>
        <p:spPr bwMode="auto">
          <a:xfrm>
            <a:off x="228600" y="152400"/>
            <a:ext cx="708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latin typeface="Helvetica" pitchFamily="2" charset="0"/>
              </a:rPr>
              <a:t>Practice Problem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400F5FE7-5C34-BD4E-B7A3-90B031F19013}"/>
              </a:ext>
            </a:extLst>
          </p:cNvPr>
          <p:cNvSpPr>
            <a:spLocks noChangeArrowheads="1"/>
          </p:cNvSpPr>
          <p:nvPr/>
        </p:nvSpPr>
        <p:spPr bwMode="auto">
          <a:xfrm>
            <a:off x="228600" y="255588"/>
            <a:ext cx="3959225"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The fruit fly genetic map</a:t>
            </a:r>
          </a:p>
        </p:txBody>
      </p:sp>
      <p:sp>
        <p:nvSpPr>
          <p:cNvPr id="44034" name="TextBox 8">
            <a:extLst>
              <a:ext uri="{FF2B5EF4-FFF2-40B4-BE49-F238E27FC236}">
                <a16:creationId xmlns:a16="http://schemas.microsoft.com/office/drawing/2014/main" id="{37218E3B-10E0-ED4C-B11B-D7233D920A1F}"/>
              </a:ext>
            </a:extLst>
          </p:cNvPr>
          <p:cNvSpPr txBox="1">
            <a:spLocks noChangeArrowheads="1"/>
          </p:cNvSpPr>
          <p:nvPr/>
        </p:nvSpPr>
        <p:spPr bwMode="auto">
          <a:xfrm>
            <a:off x="361950" y="3886200"/>
            <a:ext cx="4121150"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Morgan and his team did this for thousands of genes in the fruit fly genome. Invented techniques used in human genetics!</a:t>
            </a:r>
          </a:p>
        </p:txBody>
      </p:sp>
      <p:pic>
        <p:nvPicPr>
          <p:cNvPr id="44035" name="Picture 4" descr="15-07-DrosphilaGeneMap-L.gif                                   0000078D&#9;KMZIP-020                      B5423C65:">
            <a:extLst>
              <a:ext uri="{FF2B5EF4-FFF2-40B4-BE49-F238E27FC236}">
                <a16:creationId xmlns:a16="http://schemas.microsoft.com/office/drawing/2014/main" id="{2033C049-CB60-BE40-8C50-75717C5E2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788" y="180975"/>
            <a:ext cx="4156075" cy="634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5C35D-4982-7E4D-8CB2-9FE0AB7C0DE2}"/>
              </a:ext>
            </a:extLst>
          </p:cNvPr>
          <p:cNvSpPr>
            <a:spLocks noGrp="1"/>
          </p:cNvSpPr>
          <p:nvPr>
            <p:ph idx="1"/>
          </p:nvPr>
        </p:nvSpPr>
        <p:spPr>
          <a:xfrm>
            <a:off x="228600" y="304800"/>
            <a:ext cx="8686800" cy="6753225"/>
          </a:xfrm>
        </p:spPr>
        <p:txBody>
          <a:bodyPr/>
          <a:lstStyle/>
          <a:p>
            <a:pPr marL="0" indent="0">
              <a:spcBef>
                <a:spcPts val="0"/>
              </a:spcBef>
              <a:spcAft>
                <a:spcPts val="0"/>
              </a:spcAft>
              <a:buFontTx/>
              <a:buNone/>
              <a:defRPr/>
            </a:pPr>
            <a:r>
              <a:rPr lang="en-US" sz="2400" dirty="0"/>
              <a:t>Wildtype flies have normal wings (over vestigial wings) and tan bodies (over black bodies). </a:t>
            </a:r>
          </a:p>
          <a:p>
            <a:pPr>
              <a:spcBef>
                <a:spcPts val="0"/>
              </a:spcBef>
              <a:spcAft>
                <a:spcPts val="0"/>
              </a:spcAft>
              <a:defRPr/>
            </a:pPr>
            <a:r>
              <a:rPr lang="en-US" sz="2400" dirty="0"/>
              <a:t>Male homozygous wildtype flies were crossed with homozygous females with vestigial wings and black bodies </a:t>
            </a:r>
            <a:r>
              <a:rPr lang="en-US" sz="2400" dirty="0">
                <a:sym typeface="Wingdings" pitchFamily="2" charset="2"/>
              </a:rPr>
              <a:t>to </a:t>
            </a:r>
            <a:r>
              <a:rPr lang="en-US" sz="2400" dirty="0"/>
              <a:t>produce offspring with only normal wings and tan bodies. </a:t>
            </a:r>
          </a:p>
          <a:p>
            <a:pPr>
              <a:spcBef>
                <a:spcPts val="0"/>
              </a:spcBef>
              <a:spcAft>
                <a:spcPts val="0"/>
              </a:spcAft>
              <a:defRPr/>
            </a:pPr>
            <a:r>
              <a:rPr lang="en-US" sz="2400" dirty="0"/>
              <a:t>These F1 offspring were then crossed with homozygous recessive flies and gave the following observations:</a:t>
            </a:r>
          </a:p>
          <a:p>
            <a:pPr lvl="1">
              <a:spcBef>
                <a:spcPts val="0"/>
              </a:spcBef>
              <a:spcAft>
                <a:spcPts val="0"/>
              </a:spcAft>
              <a:defRPr/>
            </a:pPr>
            <a:r>
              <a:rPr lang="en-US" sz="2200" b="1" dirty="0"/>
              <a:t>537  	tan bodies, normal wings</a:t>
            </a:r>
          </a:p>
          <a:p>
            <a:pPr lvl="1">
              <a:spcBef>
                <a:spcPts val="0"/>
              </a:spcBef>
              <a:spcAft>
                <a:spcPts val="0"/>
              </a:spcAft>
              <a:defRPr/>
            </a:pPr>
            <a:r>
              <a:rPr lang="en-US" sz="2200" b="1" dirty="0"/>
              <a:t>101  	tan bodies, vestigial wings</a:t>
            </a:r>
          </a:p>
          <a:p>
            <a:pPr lvl="1">
              <a:spcBef>
                <a:spcPts val="0"/>
              </a:spcBef>
              <a:spcAft>
                <a:spcPts val="0"/>
              </a:spcAft>
              <a:defRPr/>
            </a:pPr>
            <a:r>
              <a:rPr lang="en-US" sz="2200" b="1" dirty="0"/>
              <a:t>101  	black bodies, normal wings</a:t>
            </a:r>
          </a:p>
          <a:p>
            <a:pPr lvl="1">
              <a:spcBef>
                <a:spcPts val="0"/>
              </a:spcBef>
              <a:spcAft>
                <a:spcPts val="0"/>
              </a:spcAft>
              <a:defRPr/>
            </a:pPr>
            <a:r>
              <a:rPr lang="en-US" sz="2200" b="1" dirty="0"/>
              <a:t>533  	black bodies, vestigial wings</a:t>
            </a:r>
          </a:p>
          <a:p>
            <a:pPr lvl="1">
              <a:spcBef>
                <a:spcPts val="0"/>
              </a:spcBef>
              <a:spcAft>
                <a:spcPts val="0"/>
              </a:spcAft>
              <a:defRPr/>
            </a:pPr>
            <a:endParaRPr lang="en-US" sz="2200" b="1" dirty="0"/>
          </a:p>
          <a:p>
            <a:pPr marL="457200" indent="-457200">
              <a:spcBef>
                <a:spcPts val="0"/>
              </a:spcBef>
              <a:spcAft>
                <a:spcPts val="0"/>
              </a:spcAft>
              <a:buFont typeface="+mj-lt"/>
              <a:buAutoNum type="arabicPeriod"/>
              <a:defRPr/>
            </a:pPr>
            <a:r>
              <a:rPr lang="en-US" sz="2400" b="1" dirty="0">
                <a:solidFill>
                  <a:srgbClr val="7030A0"/>
                </a:solidFill>
              </a:rPr>
              <a:t>Are these significantly different than your expected numbers? </a:t>
            </a:r>
          </a:p>
          <a:p>
            <a:pPr marL="457200" indent="-457200">
              <a:spcBef>
                <a:spcPts val="0"/>
              </a:spcBef>
              <a:spcAft>
                <a:spcPts val="0"/>
              </a:spcAft>
              <a:buFont typeface="+mj-lt"/>
              <a:buAutoNum type="arabicPeriod"/>
              <a:defRPr/>
            </a:pPr>
            <a:r>
              <a:rPr lang="en-US" sz="2400" b="1" dirty="0">
                <a:solidFill>
                  <a:srgbClr val="7030A0"/>
                </a:solidFill>
              </a:rPr>
              <a:t>If so what is a possible reason? </a:t>
            </a:r>
          </a:p>
          <a:p>
            <a:pPr marL="457200" indent="-457200">
              <a:spcBef>
                <a:spcPts val="0"/>
              </a:spcBef>
              <a:spcAft>
                <a:spcPts val="0"/>
              </a:spcAft>
              <a:buFont typeface="+mj-lt"/>
              <a:buAutoNum type="arabicPeriod"/>
              <a:defRPr/>
            </a:pPr>
            <a:r>
              <a:rPr lang="en-US" sz="2400" b="1" dirty="0">
                <a:solidFill>
                  <a:srgbClr val="7030A0"/>
                </a:solidFill>
              </a:rPr>
              <a:t>How closely are these genes linked?</a:t>
            </a:r>
          </a:p>
          <a:p>
            <a:pPr>
              <a:defRPr/>
            </a:pPr>
            <a:endParaRPr lang="en-US" sz="24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11DE9AB8-B2E3-F545-B6B7-736F5C8D5C69}"/>
              </a:ext>
            </a:extLst>
          </p:cNvPr>
          <p:cNvSpPr>
            <a:spLocks noChangeArrowheads="1"/>
          </p:cNvSpPr>
          <p:nvPr/>
        </p:nvSpPr>
        <p:spPr bwMode="auto">
          <a:xfrm>
            <a:off x="1681163" y="255588"/>
            <a:ext cx="5705475"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X-Inactivation </a:t>
            </a:r>
            <a:r>
              <a:rPr lang="en-US">
                <a:effectLst>
                  <a:outerShdw blurRad="38100" dist="38100" dir="2700000" algn="tl">
                    <a:srgbClr val="FFFFFF"/>
                  </a:outerShdw>
                </a:effectLst>
                <a:latin typeface="Helvetica" charset="0"/>
                <a:ea typeface="Helvetica" charset="0"/>
                <a:cs typeface="Helvetica" charset="0"/>
              </a:rPr>
              <a:t>in Female Mammals</a:t>
            </a:r>
            <a:endParaRPr lang="en-US" dirty="0">
              <a:effectLst>
                <a:outerShdw blurRad="38100" dist="38100" dir="2700000" algn="tl">
                  <a:srgbClr val="FFFFFF"/>
                </a:outerShdw>
              </a:effectLst>
              <a:latin typeface="Helvetica" charset="0"/>
              <a:ea typeface="Helvetica" charset="0"/>
              <a:cs typeface="Helvetica" charset="0"/>
            </a:endParaRPr>
          </a:p>
        </p:txBody>
      </p:sp>
      <p:sp>
        <p:nvSpPr>
          <p:cNvPr id="46082" name="TextBox 8">
            <a:extLst>
              <a:ext uri="{FF2B5EF4-FFF2-40B4-BE49-F238E27FC236}">
                <a16:creationId xmlns:a16="http://schemas.microsoft.com/office/drawing/2014/main" id="{4395B2DA-488E-9645-9D94-7D62448BDF21}"/>
              </a:ext>
            </a:extLst>
          </p:cNvPr>
          <p:cNvSpPr txBox="1">
            <a:spLocks noChangeArrowheads="1"/>
          </p:cNvSpPr>
          <p:nvPr/>
        </p:nvSpPr>
        <p:spPr bwMode="auto">
          <a:xfrm>
            <a:off x="304800" y="914400"/>
            <a:ext cx="4724400" cy="12001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For most chromosomes, having an extra or missing copy is lethal to humans </a:t>
            </a:r>
          </a:p>
        </p:txBody>
      </p:sp>
      <p:sp>
        <p:nvSpPr>
          <p:cNvPr id="40963" name="TextBox 6">
            <a:extLst>
              <a:ext uri="{FF2B5EF4-FFF2-40B4-BE49-F238E27FC236}">
                <a16:creationId xmlns:a16="http://schemas.microsoft.com/office/drawing/2014/main" id="{C5396A0C-42CD-1B48-A462-7F7E99CD7E84}"/>
              </a:ext>
            </a:extLst>
          </p:cNvPr>
          <p:cNvSpPr txBox="1">
            <a:spLocks noChangeArrowheads="1"/>
          </p:cNvSpPr>
          <p:nvPr/>
        </p:nvSpPr>
        <p:spPr bwMode="auto">
          <a:xfrm>
            <a:off x="4813300" y="1035050"/>
            <a:ext cx="3975100"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But human females have two X-chromosomes (XX), while human males have just one (XY). </a:t>
            </a:r>
          </a:p>
        </p:txBody>
      </p:sp>
      <p:pic>
        <p:nvPicPr>
          <p:cNvPr id="40964" name="Picture 1">
            <a:extLst>
              <a:ext uri="{FF2B5EF4-FFF2-40B4-BE49-F238E27FC236}">
                <a16:creationId xmlns:a16="http://schemas.microsoft.com/office/drawing/2014/main" id="{9094FFD7-B252-1B45-8BF0-F82E337E80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00" y="3200400"/>
            <a:ext cx="86995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7">
            <a:extLst>
              <a:ext uri="{FF2B5EF4-FFF2-40B4-BE49-F238E27FC236}">
                <a16:creationId xmlns:a16="http://schemas.microsoft.com/office/drawing/2014/main" id="{7B6F69C5-BEBE-4541-95A0-237B8EDF1B9B}"/>
              </a:ext>
            </a:extLst>
          </p:cNvPr>
          <p:cNvSpPr txBox="1">
            <a:spLocks noChangeArrowheads="1"/>
          </p:cNvSpPr>
          <p:nvPr/>
        </p:nvSpPr>
        <p:spPr bwMode="auto">
          <a:xfrm>
            <a:off x="1681163" y="2743200"/>
            <a:ext cx="5705475" cy="6477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latin typeface="Helvetica" pitchFamily="2" charset="0"/>
              </a:rPr>
              <a:t>Inactivation of gene expression one of the </a:t>
            </a:r>
          </a:p>
          <a:p>
            <a:pPr algn="ctr"/>
            <a:r>
              <a:rPr lang="en-US" altLang="en-US" sz="1800">
                <a:latin typeface="Helvetica" pitchFamily="2" charset="0"/>
              </a:rPr>
              <a:t>X-chromosomes to form a</a:t>
            </a:r>
            <a:r>
              <a:rPr lang="en-US" altLang="en-US" sz="1800">
                <a:latin typeface="Helvetica" pitchFamily="2" charset="0"/>
                <a:sym typeface="Wingdings" pitchFamily="2" charset="2"/>
              </a:rPr>
              <a:t> Barr body</a:t>
            </a:r>
            <a:endParaRPr lang="en-US" altLang="en-US" sz="1800">
              <a:latin typeface="Helvetica" pitchFamily="2" charset="0"/>
            </a:endParaRPr>
          </a:p>
        </p:txBody>
      </p:sp>
      <p:sp>
        <p:nvSpPr>
          <p:cNvPr id="7" name="TextBox 7">
            <a:extLst>
              <a:ext uri="{FF2B5EF4-FFF2-40B4-BE49-F238E27FC236}">
                <a16:creationId xmlns:a16="http://schemas.microsoft.com/office/drawing/2014/main" id="{F9C109AF-79DC-1F4B-AABD-1D29175B1637}"/>
              </a:ext>
            </a:extLst>
          </p:cNvPr>
          <p:cNvSpPr txBox="1">
            <a:spLocks noChangeArrowheads="1"/>
          </p:cNvSpPr>
          <p:nvPr/>
        </p:nvSpPr>
        <p:spPr bwMode="auto">
          <a:xfrm>
            <a:off x="5410200" y="5715000"/>
            <a:ext cx="1625600"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600" b="0">
                <a:solidFill>
                  <a:srgbClr val="FF0000"/>
                </a:solidFill>
                <a:latin typeface="Helvetica" pitchFamily="2" charset="0"/>
              </a:rPr>
              <a:t>Inactivated X-chromosome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p:bldP spid="4096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05598248-A7A1-2347-8967-479484E55E71}"/>
              </a:ext>
            </a:extLst>
          </p:cNvPr>
          <p:cNvSpPr>
            <a:spLocks noChangeArrowheads="1"/>
          </p:cNvSpPr>
          <p:nvPr/>
        </p:nvSpPr>
        <p:spPr bwMode="auto">
          <a:xfrm>
            <a:off x="1828800" y="228600"/>
            <a:ext cx="5562600" cy="461963"/>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X-Inactivation in Calico cats</a:t>
            </a:r>
          </a:p>
        </p:txBody>
      </p:sp>
      <p:sp>
        <p:nvSpPr>
          <p:cNvPr id="48130" name="TextBox 6">
            <a:extLst>
              <a:ext uri="{FF2B5EF4-FFF2-40B4-BE49-F238E27FC236}">
                <a16:creationId xmlns:a16="http://schemas.microsoft.com/office/drawing/2014/main" id="{9DCB7347-11AF-CE47-B6D2-1727A60234EC}"/>
              </a:ext>
            </a:extLst>
          </p:cNvPr>
          <p:cNvSpPr txBox="1">
            <a:spLocks noChangeArrowheads="1"/>
          </p:cNvSpPr>
          <p:nvPr/>
        </p:nvSpPr>
        <p:spPr bwMode="auto">
          <a:xfrm>
            <a:off x="304800" y="762000"/>
            <a:ext cx="8610600"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Here is a female cat heterozygous for black and tan alleles of a coat color gene found on the X-chromosome. </a:t>
            </a:r>
          </a:p>
        </p:txBody>
      </p:sp>
      <p:pic>
        <p:nvPicPr>
          <p:cNvPr id="48131" name="Picture 2">
            <a:extLst>
              <a:ext uri="{FF2B5EF4-FFF2-40B4-BE49-F238E27FC236}">
                <a16:creationId xmlns:a16="http://schemas.microsoft.com/office/drawing/2014/main" id="{EAFC0C38-C28A-C846-B857-06162BCF71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68600"/>
            <a:ext cx="67437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1">
            <a:extLst>
              <a:ext uri="{FF2B5EF4-FFF2-40B4-BE49-F238E27FC236}">
                <a16:creationId xmlns:a16="http://schemas.microsoft.com/office/drawing/2014/main" id="{3561283B-FF20-EC43-8D4C-B4E69CB01741}"/>
              </a:ext>
            </a:extLst>
          </p:cNvPr>
          <p:cNvSpPr>
            <a:spLocks noChangeArrowheads="1"/>
          </p:cNvSpPr>
          <p:nvPr/>
        </p:nvSpPr>
        <p:spPr bwMode="auto">
          <a:xfrm>
            <a:off x="2324100" y="1836738"/>
            <a:ext cx="4572000" cy="101441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Random X-inactivation in different cells during development causes a tortoiseshell coat pattern.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C8C2829C-1444-4C44-9F04-423D60EAD142}"/>
              </a:ext>
            </a:extLst>
          </p:cNvPr>
          <p:cNvSpPr>
            <a:spLocks noChangeArrowheads="1"/>
          </p:cNvSpPr>
          <p:nvPr/>
        </p:nvSpPr>
        <p:spPr bwMode="auto">
          <a:xfrm>
            <a:off x="838200" y="255588"/>
            <a:ext cx="76200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Nondisjunction (bad separation)  during Meiosis</a:t>
            </a:r>
          </a:p>
        </p:txBody>
      </p:sp>
      <p:sp>
        <p:nvSpPr>
          <p:cNvPr id="50178" name="TextBox 6">
            <a:extLst>
              <a:ext uri="{FF2B5EF4-FFF2-40B4-BE49-F238E27FC236}">
                <a16:creationId xmlns:a16="http://schemas.microsoft.com/office/drawing/2014/main" id="{11F727CC-1367-D441-A145-6AF7279FB7B3}"/>
              </a:ext>
            </a:extLst>
          </p:cNvPr>
          <p:cNvSpPr txBox="1">
            <a:spLocks noChangeArrowheads="1"/>
          </p:cNvSpPr>
          <p:nvPr/>
        </p:nvSpPr>
        <p:spPr bwMode="auto">
          <a:xfrm>
            <a:off x="4724400" y="1331913"/>
            <a:ext cx="4114800"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Pairs are important in genetics!</a:t>
            </a:r>
          </a:p>
          <a:p>
            <a:pPr algn="ctr"/>
            <a:r>
              <a:rPr lang="en-US" altLang="en-US" sz="2000" b="0">
                <a:latin typeface="Helvetica" pitchFamily="2" charset="0"/>
              </a:rPr>
              <a:t>If a chromosome pair loses or gains a member </a:t>
            </a:r>
            <a:r>
              <a:rPr lang="en-US" altLang="en-US" sz="2000" b="0">
                <a:latin typeface="Helvetica" pitchFamily="2" charset="0"/>
                <a:sym typeface="Wingdings" pitchFamily="2" charset="2"/>
              </a:rPr>
              <a:t> trouble!</a:t>
            </a:r>
            <a:endParaRPr lang="en-US" altLang="en-US" sz="2000" b="0">
              <a:latin typeface="Helvetica" pitchFamily="2" charset="0"/>
            </a:endParaRPr>
          </a:p>
        </p:txBody>
      </p:sp>
      <p:pic>
        <p:nvPicPr>
          <p:cNvPr id="50179" name="Picture 1">
            <a:extLst>
              <a:ext uri="{FF2B5EF4-FFF2-40B4-BE49-F238E27FC236}">
                <a16:creationId xmlns:a16="http://schemas.microsoft.com/office/drawing/2014/main" id="{CC1837CB-7D32-584E-95DD-08B0D71328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238" y="990600"/>
            <a:ext cx="41973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3">
            <a:extLst>
              <a:ext uri="{FF2B5EF4-FFF2-40B4-BE49-F238E27FC236}">
                <a16:creationId xmlns:a16="http://schemas.microsoft.com/office/drawing/2014/main" id="{5EA0A06B-656F-3648-8648-FBE049E20D5E}"/>
              </a:ext>
            </a:extLst>
          </p:cNvPr>
          <p:cNvPicPr>
            <a:picLocks noChangeAspect="1"/>
          </p:cNvPicPr>
          <p:nvPr/>
        </p:nvPicPr>
        <p:blipFill>
          <a:blip r:embed="rId4">
            <a:extLst>
              <a:ext uri="{28A0092B-C50C-407E-A947-70E740481C1C}">
                <a14:useLocalDpi xmlns:a14="http://schemas.microsoft.com/office/drawing/2010/main" val="0"/>
              </a:ext>
            </a:extLst>
          </a:blip>
          <a:srcRect r="67255"/>
          <a:stretch>
            <a:fillRect/>
          </a:stretch>
        </p:blipFill>
        <p:spPr bwMode="auto">
          <a:xfrm>
            <a:off x="2693988" y="3421063"/>
            <a:ext cx="2030412"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1">
            <a:extLst>
              <a:ext uri="{FF2B5EF4-FFF2-40B4-BE49-F238E27FC236}">
                <a16:creationId xmlns:a16="http://schemas.microsoft.com/office/drawing/2014/main" id="{550E74BA-9873-AC40-B155-B534DF92CBCA}"/>
              </a:ext>
            </a:extLst>
          </p:cNvPr>
          <p:cNvSpPr>
            <a:spLocks noChangeArrowheads="1"/>
          </p:cNvSpPr>
          <p:nvPr/>
        </p:nvSpPr>
        <p:spPr bwMode="auto">
          <a:xfrm>
            <a:off x="2892425" y="6019800"/>
            <a:ext cx="1831975" cy="533400"/>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45062" name="TextBox 6">
            <a:extLst>
              <a:ext uri="{FF2B5EF4-FFF2-40B4-BE49-F238E27FC236}">
                <a16:creationId xmlns:a16="http://schemas.microsoft.com/office/drawing/2014/main" id="{7BE94751-BE01-C349-BF3C-7991354F4F8C}"/>
              </a:ext>
            </a:extLst>
          </p:cNvPr>
          <p:cNvSpPr txBox="1">
            <a:spLocks noChangeArrowheads="1"/>
          </p:cNvSpPr>
          <p:nvPr/>
        </p:nvSpPr>
        <p:spPr bwMode="auto">
          <a:xfrm>
            <a:off x="609600" y="3927475"/>
            <a:ext cx="1893888" cy="2246313"/>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Anueploidy</a:t>
            </a:r>
          </a:p>
          <a:p>
            <a:pPr algn="ctr"/>
            <a:r>
              <a:rPr lang="en-US" altLang="en-US" sz="2000" b="0">
                <a:latin typeface="Helvetica" pitchFamily="2" charset="0"/>
              </a:rPr>
              <a:t>having an abnormal number of chromosomes (too many or too few!)</a:t>
            </a:r>
          </a:p>
        </p:txBody>
      </p:sp>
      <p:pic>
        <p:nvPicPr>
          <p:cNvPr id="8" name="Picture 3">
            <a:extLst>
              <a:ext uri="{FF2B5EF4-FFF2-40B4-BE49-F238E27FC236}">
                <a16:creationId xmlns:a16="http://schemas.microsoft.com/office/drawing/2014/main" id="{8625D7D7-99C5-5B4D-BB08-BD4B4DF85C99}"/>
              </a:ext>
            </a:extLst>
          </p:cNvPr>
          <p:cNvPicPr>
            <a:picLocks noChangeAspect="1"/>
          </p:cNvPicPr>
          <p:nvPr/>
        </p:nvPicPr>
        <p:blipFill>
          <a:blip r:embed="rId4">
            <a:extLst>
              <a:ext uri="{28A0092B-C50C-407E-A947-70E740481C1C}">
                <a14:useLocalDpi xmlns:a14="http://schemas.microsoft.com/office/drawing/2010/main" val="0"/>
              </a:ext>
            </a:extLst>
          </a:blip>
          <a:srcRect l="33479"/>
          <a:stretch>
            <a:fillRect/>
          </a:stretch>
        </p:blipFill>
        <p:spPr bwMode="auto">
          <a:xfrm>
            <a:off x="4738688" y="3421063"/>
            <a:ext cx="4122737"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P spid="450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74C8D951-14A6-894B-A5D7-4920E6EE9384}"/>
              </a:ext>
            </a:extLst>
          </p:cNvPr>
          <p:cNvSpPr>
            <a:spLocks noChangeArrowheads="1"/>
          </p:cNvSpPr>
          <p:nvPr/>
        </p:nvSpPr>
        <p:spPr bwMode="auto">
          <a:xfrm>
            <a:off x="623888" y="255588"/>
            <a:ext cx="7834312"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Nondisjunction in Meiosis results in aneuploidy</a:t>
            </a:r>
          </a:p>
        </p:txBody>
      </p:sp>
      <p:sp>
        <p:nvSpPr>
          <p:cNvPr id="52226" name="Rectangle 2">
            <a:extLst>
              <a:ext uri="{FF2B5EF4-FFF2-40B4-BE49-F238E27FC236}">
                <a16:creationId xmlns:a16="http://schemas.microsoft.com/office/drawing/2014/main" id="{CC7BA23C-3138-9C41-8798-733F72A271B1}"/>
              </a:ext>
            </a:extLst>
          </p:cNvPr>
          <p:cNvSpPr>
            <a:spLocks noChangeArrowheads="1"/>
          </p:cNvSpPr>
          <p:nvPr/>
        </p:nvSpPr>
        <p:spPr bwMode="auto">
          <a:xfrm>
            <a:off x="2805113" y="5899150"/>
            <a:ext cx="1841500" cy="471488"/>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pic>
        <p:nvPicPr>
          <p:cNvPr id="52227" name="Picture 2" descr="15-11-MeioticNondisjunct-L.gif">
            <a:extLst>
              <a:ext uri="{FF2B5EF4-FFF2-40B4-BE49-F238E27FC236}">
                <a16:creationId xmlns:a16="http://schemas.microsoft.com/office/drawing/2014/main" id="{BBAE1A34-F3A5-6F46-81ED-E7F1EA6FB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836613"/>
            <a:ext cx="7834312"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B18296B-4F8C-DB4D-90AE-D8FB60772CBA}"/>
              </a:ext>
            </a:extLst>
          </p:cNvPr>
          <p:cNvSpPr txBox="1">
            <a:spLocks noChangeArrowheads="1"/>
          </p:cNvSpPr>
          <p:nvPr/>
        </p:nvSpPr>
        <p:spPr bwMode="auto">
          <a:xfrm>
            <a:off x="501650" y="6215063"/>
            <a:ext cx="8077200" cy="400050"/>
          </a:xfrm>
          <a:prstGeom prst="rect">
            <a:avLst/>
          </a:prstGeom>
          <a:solidFill>
            <a:schemeClr val="bg1"/>
          </a:solidFill>
          <a:ln w="9525">
            <a:solidFill>
              <a:schemeClr val="tx1"/>
            </a:solidFill>
            <a:miter lim="800000"/>
            <a:headEnd/>
            <a:tailEnd/>
          </a:ln>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solidFill>
                  <a:srgbClr val="FF0000"/>
                </a:solidFill>
                <a:latin typeface="Helvetica" pitchFamily="2" charset="0"/>
              </a:rPr>
              <a:t>Try drawing out both types of nondisjunction: starting cell AaBb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161345F-10D9-EA49-91D5-3EF342198F9B}"/>
              </a:ext>
            </a:extLst>
          </p:cNvPr>
          <p:cNvSpPr>
            <a:spLocks noChangeArrowheads="1"/>
          </p:cNvSpPr>
          <p:nvPr/>
        </p:nvSpPr>
        <p:spPr bwMode="auto">
          <a:xfrm>
            <a:off x="1219200" y="271463"/>
            <a:ext cx="70866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Nondisjunction in Meiosis results </a:t>
            </a:r>
            <a:r>
              <a:rPr lang="en-US">
                <a:effectLst>
                  <a:outerShdw blurRad="38100" dist="38100" dir="2700000" algn="tl">
                    <a:srgbClr val="FFFFFF"/>
                  </a:outerShdw>
                </a:effectLst>
                <a:latin typeface="Helvetica" charset="0"/>
                <a:ea typeface="Helvetica" charset="0"/>
                <a:cs typeface="Helvetica" charset="0"/>
              </a:rPr>
              <a:t>in aneuploidy</a:t>
            </a:r>
            <a:endParaRPr lang="en-US" dirty="0">
              <a:effectLst>
                <a:outerShdw blurRad="38100" dist="38100" dir="2700000" algn="tl">
                  <a:srgbClr val="FFFFFF"/>
                </a:outerShdw>
              </a:effectLst>
              <a:latin typeface="Helvetica" charset="0"/>
              <a:ea typeface="Helvetica" charset="0"/>
              <a:cs typeface="Helvetica" charset="0"/>
            </a:endParaRPr>
          </a:p>
        </p:txBody>
      </p:sp>
      <p:sp>
        <p:nvSpPr>
          <p:cNvPr id="54274" name="Rectangle 2">
            <a:extLst>
              <a:ext uri="{FF2B5EF4-FFF2-40B4-BE49-F238E27FC236}">
                <a16:creationId xmlns:a16="http://schemas.microsoft.com/office/drawing/2014/main" id="{CDAD739A-F841-F04C-AE1A-AF42E6F10EBA}"/>
              </a:ext>
            </a:extLst>
          </p:cNvPr>
          <p:cNvSpPr>
            <a:spLocks noChangeArrowheads="1"/>
          </p:cNvSpPr>
          <p:nvPr/>
        </p:nvSpPr>
        <p:spPr bwMode="auto">
          <a:xfrm>
            <a:off x="2805113" y="5899150"/>
            <a:ext cx="1841500" cy="471488"/>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pic>
        <p:nvPicPr>
          <p:cNvPr id="54275" name="Picture 1">
            <a:extLst>
              <a:ext uri="{FF2B5EF4-FFF2-40B4-BE49-F238E27FC236}">
                <a16:creationId xmlns:a16="http://schemas.microsoft.com/office/drawing/2014/main" id="{0A77F9AB-AC68-CD40-BB00-03D035EBDB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74713"/>
            <a:ext cx="4808538"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2">
            <a:extLst>
              <a:ext uri="{FF2B5EF4-FFF2-40B4-BE49-F238E27FC236}">
                <a16:creationId xmlns:a16="http://schemas.microsoft.com/office/drawing/2014/main" id="{CCF503D3-ACC0-2244-BB1A-A3AE3FA7E5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554413"/>
            <a:ext cx="48387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6">
            <a:extLst>
              <a:ext uri="{FF2B5EF4-FFF2-40B4-BE49-F238E27FC236}">
                <a16:creationId xmlns:a16="http://schemas.microsoft.com/office/drawing/2014/main" id="{32EEE7D4-18FC-6049-9F92-0BF114409273}"/>
              </a:ext>
            </a:extLst>
          </p:cNvPr>
          <p:cNvSpPr txBox="1">
            <a:spLocks noChangeArrowheads="1"/>
          </p:cNvSpPr>
          <p:nvPr/>
        </p:nvSpPr>
        <p:spPr bwMode="auto">
          <a:xfrm>
            <a:off x="457200" y="4948238"/>
            <a:ext cx="3505200" cy="1201737"/>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About 1 in every 800 newborns is born with Down’s syndrome. This goes up with maternal age. </a:t>
            </a:r>
            <a:endParaRPr lang="en-US" altLang="en-US" sz="1800" b="0">
              <a:solidFill>
                <a:srgbClr val="FF000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C035F8FF-A1BF-1E4B-A941-28CD0E26F6BC}"/>
              </a:ext>
            </a:extLst>
          </p:cNvPr>
          <p:cNvSpPr>
            <a:spLocks noChangeArrowheads="1"/>
          </p:cNvSpPr>
          <p:nvPr/>
        </p:nvSpPr>
        <p:spPr bwMode="auto">
          <a:xfrm>
            <a:off x="1981200" y="255588"/>
            <a:ext cx="55626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Chromosomal Rearrangements</a:t>
            </a:r>
          </a:p>
        </p:txBody>
      </p:sp>
      <p:sp>
        <p:nvSpPr>
          <p:cNvPr id="56322" name="Rectangle 2">
            <a:extLst>
              <a:ext uri="{FF2B5EF4-FFF2-40B4-BE49-F238E27FC236}">
                <a16:creationId xmlns:a16="http://schemas.microsoft.com/office/drawing/2014/main" id="{F2A2BD79-64B4-AB4E-8AC4-25002ABAC4D7}"/>
              </a:ext>
            </a:extLst>
          </p:cNvPr>
          <p:cNvSpPr>
            <a:spLocks noChangeArrowheads="1"/>
          </p:cNvSpPr>
          <p:nvPr/>
        </p:nvSpPr>
        <p:spPr bwMode="auto">
          <a:xfrm>
            <a:off x="2805113" y="5899150"/>
            <a:ext cx="1841500" cy="471488"/>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51203" name="TextBox 6">
            <a:extLst>
              <a:ext uri="{FF2B5EF4-FFF2-40B4-BE49-F238E27FC236}">
                <a16:creationId xmlns:a16="http://schemas.microsoft.com/office/drawing/2014/main" id="{B486291A-EC8A-C441-A98D-FD506BC90DCB}"/>
              </a:ext>
            </a:extLst>
          </p:cNvPr>
          <p:cNvSpPr txBox="1">
            <a:spLocks noChangeArrowheads="1"/>
          </p:cNvSpPr>
          <p:nvPr/>
        </p:nvSpPr>
        <p:spPr bwMode="auto">
          <a:xfrm>
            <a:off x="3171825" y="1190625"/>
            <a:ext cx="2801938"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Duplication</a:t>
            </a:r>
            <a:endParaRPr lang="en-US" altLang="en-US" sz="2000">
              <a:latin typeface="Helvetica" pitchFamily="2" charset="0"/>
            </a:endParaRPr>
          </a:p>
          <a:p>
            <a:pPr algn="ctr"/>
            <a:r>
              <a:rPr lang="en-US" altLang="en-US" sz="1800" b="0">
                <a:latin typeface="Helvetica" pitchFamily="2" charset="0"/>
              </a:rPr>
              <a:t>A part of a chromosome is copied</a:t>
            </a:r>
          </a:p>
        </p:txBody>
      </p:sp>
      <p:sp>
        <p:nvSpPr>
          <p:cNvPr id="51204" name="TextBox 7">
            <a:extLst>
              <a:ext uri="{FF2B5EF4-FFF2-40B4-BE49-F238E27FC236}">
                <a16:creationId xmlns:a16="http://schemas.microsoft.com/office/drawing/2014/main" id="{C3BA0FFA-374C-CE41-B759-EE5EEA85CA94}"/>
              </a:ext>
            </a:extLst>
          </p:cNvPr>
          <p:cNvSpPr txBox="1">
            <a:spLocks noChangeArrowheads="1"/>
          </p:cNvSpPr>
          <p:nvPr/>
        </p:nvSpPr>
        <p:spPr bwMode="auto">
          <a:xfrm>
            <a:off x="228600" y="1190625"/>
            <a:ext cx="2800350"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Deletion</a:t>
            </a:r>
            <a:endParaRPr lang="en-US" altLang="en-US" sz="2000">
              <a:latin typeface="Helvetica" pitchFamily="2" charset="0"/>
            </a:endParaRPr>
          </a:p>
          <a:p>
            <a:pPr algn="ctr"/>
            <a:r>
              <a:rPr lang="en-US" altLang="en-US" sz="1800" b="0">
                <a:latin typeface="Helvetica" pitchFamily="2" charset="0"/>
              </a:rPr>
              <a:t>A part of a chromosome is removed or deleted</a:t>
            </a:r>
          </a:p>
        </p:txBody>
      </p:sp>
      <p:sp>
        <p:nvSpPr>
          <p:cNvPr id="51205" name="TextBox 8">
            <a:extLst>
              <a:ext uri="{FF2B5EF4-FFF2-40B4-BE49-F238E27FC236}">
                <a16:creationId xmlns:a16="http://schemas.microsoft.com/office/drawing/2014/main" id="{4A4F6F5B-6B10-F34F-BD3D-9FDAEE757A34}"/>
              </a:ext>
            </a:extLst>
          </p:cNvPr>
          <p:cNvSpPr txBox="1">
            <a:spLocks noChangeArrowheads="1"/>
          </p:cNvSpPr>
          <p:nvPr/>
        </p:nvSpPr>
        <p:spPr bwMode="auto">
          <a:xfrm>
            <a:off x="6115050" y="914400"/>
            <a:ext cx="2801938" cy="1570038"/>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Inversion</a:t>
            </a:r>
            <a:endParaRPr lang="en-US" altLang="en-US" sz="1800">
              <a:latin typeface="Helvetica" pitchFamily="2" charset="0"/>
            </a:endParaRPr>
          </a:p>
          <a:p>
            <a:pPr algn="ctr"/>
            <a:r>
              <a:rPr lang="en-US" altLang="en-US" sz="1800" b="0">
                <a:latin typeface="Helvetica" pitchFamily="2" charset="0"/>
              </a:rPr>
              <a:t>A chromosomal region is flipped around so that it points in the opposite direction</a:t>
            </a:r>
          </a:p>
        </p:txBody>
      </p:sp>
      <p:pic>
        <p:nvPicPr>
          <p:cNvPr id="56326" name="Picture 3">
            <a:extLst>
              <a:ext uri="{FF2B5EF4-FFF2-40B4-BE49-F238E27FC236}">
                <a16:creationId xmlns:a16="http://schemas.microsoft.com/office/drawing/2014/main" id="{EE98ABEA-0B39-DE42-AFDA-C4A4790E97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424113"/>
            <a:ext cx="5214938"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77C26862-6F46-2F4E-94FB-68162072D2AE}"/>
              </a:ext>
            </a:extLst>
          </p:cNvPr>
          <p:cNvSpPr txBox="1">
            <a:spLocks noChangeArrowheads="1"/>
          </p:cNvSpPr>
          <p:nvPr/>
        </p:nvSpPr>
        <p:spPr bwMode="auto">
          <a:xfrm>
            <a:off x="6264275" y="5973763"/>
            <a:ext cx="2476500"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Also translocation (next slide)</a:t>
            </a:r>
            <a:endParaRPr lang="en-US" altLang="en-US" sz="1600" b="0">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P spid="51204" grpId="0" animBg="1"/>
      <p:bldP spid="51205"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2">
            <a:extLst>
              <a:ext uri="{FF2B5EF4-FFF2-40B4-BE49-F238E27FC236}">
                <a16:creationId xmlns:a16="http://schemas.microsoft.com/office/drawing/2014/main" id="{864377E5-6F4F-E248-B0FD-5F86474823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
            <a:ext cx="4343400" cy="5843588"/>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Content Placeholder 2">
            <a:extLst>
              <a:ext uri="{FF2B5EF4-FFF2-40B4-BE49-F238E27FC236}">
                <a16:creationId xmlns:a16="http://schemas.microsoft.com/office/drawing/2014/main" id="{722BE038-D835-C74F-87CB-3615BC64842B}"/>
              </a:ext>
            </a:extLst>
          </p:cNvPr>
          <p:cNvSpPr>
            <a:spLocks noGrp="1" noChangeArrowheads="1"/>
          </p:cNvSpPr>
          <p:nvPr>
            <p:ph idx="1"/>
          </p:nvPr>
        </p:nvSpPr>
        <p:spPr>
          <a:xfrm>
            <a:off x="304800" y="765175"/>
            <a:ext cx="8534400" cy="5740400"/>
          </a:xfrm>
        </p:spPr>
        <p:txBody>
          <a:bodyPr/>
          <a:lstStyle/>
          <a:p>
            <a:pPr marL="0" indent="0" algn="ctr" eaLnBrk="1" hangingPunct="1">
              <a:buFontTx/>
              <a:buNone/>
            </a:pPr>
            <a:endParaRPr lang="en-US" altLang="en-US" b="1"/>
          </a:p>
          <a:p>
            <a:pPr marL="0" indent="0" algn="ctr" eaLnBrk="1" hangingPunct="1">
              <a:buFontTx/>
              <a:buNone/>
            </a:pPr>
            <a:endParaRPr lang="en-US" altLang="en-US" b="1"/>
          </a:p>
          <a:p>
            <a:pPr marL="0" indent="0" algn="ctr" eaLnBrk="1" hangingPunct="1">
              <a:buFontTx/>
              <a:buNone/>
            </a:pPr>
            <a:endParaRPr lang="en-US" altLang="en-US" sz="4000" b="1"/>
          </a:p>
          <a:p>
            <a:pPr marL="0" indent="0" algn="ctr" eaLnBrk="1" hangingPunct="1">
              <a:buFontTx/>
              <a:buNone/>
            </a:pPr>
            <a:r>
              <a:rPr lang="en-US" altLang="en-US" sz="4000" b="1"/>
              <a:t>The Chromosomal Basis of Inheritance</a:t>
            </a:r>
          </a:p>
          <a:p>
            <a:pPr marL="0" indent="0" algn="ctr" eaLnBrk="1" hangingPunct="1">
              <a:buFontTx/>
              <a:buNone/>
            </a:pPr>
            <a:r>
              <a:rPr lang="en-US" altLang="en-US" sz="2000" b="1"/>
              <a:t>Dr. Keller</a:t>
            </a:r>
          </a:p>
          <a:p>
            <a:pPr marL="0" indent="0" algn="ctr" eaLnBrk="1" hangingPunct="1">
              <a:buFontTx/>
              <a:buNone/>
            </a:pPr>
            <a:r>
              <a:rPr lang="en-US" altLang="en-US" sz="2000" b="1"/>
              <a:t>Chapter 15</a:t>
            </a:r>
          </a:p>
          <a:p>
            <a:pPr marL="0" indent="0" algn="ctr" eaLnBrk="1" hangingPunct="1">
              <a:buFontTx/>
              <a:buNone/>
            </a:pPr>
            <a:endParaRPr lang="en-US" altLang="en-US"/>
          </a:p>
        </p:txBody>
      </p:sp>
      <p:sp>
        <p:nvSpPr>
          <p:cNvPr id="7171" name="TextBox 2">
            <a:extLst>
              <a:ext uri="{FF2B5EF4-FFF2-40B4-BE49-F238E27FC236}">
                <a16:creationId xmlns:a16="http://schemas.microsoft.com/office/drawing/2014/main" id="{8A2BC876-B232-694F-A74C-701765D412E3}"/>
              </a:ext>
            </a:extLst>
          </p:cNvPr>
          <p:cNvSpPr txBox="1">
            <a:spLocks noChangeArrowheads="1"/>
          </p:cNvSpPr>
          <p:nvPr/>
        </p:nvSpPr>
        <p:spPr bwMode="auto">
          <a:xfrm>
            <a:off x="114300" y="5905500"/>
            <a:ext cx="891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t>Mr. Anderson’s Mendelian Genetics: </a:t>
            </a:r>
            <a:r>
              <a:rPr lang="en-US" altLang="en-US" sz="1600">
                <a:hlinkClick r:id="rId3"/>
              </a:rPr>
              <a:t>https://www.youtube.com/watch?v=NWqgZUnJdAY</a:t>
            </a:r>
            <a:r>
              <a:rPr lang="en-US" altLang="en-US" sz="1600"/>
              <a:t> </a:t>
            </a:r>
          </a:p>
          <a:p>
            <a:r>
              <a:rPr lang="en-US" altLang="en-US" sz="1600"/>
              <a:t>Mr. Anderson on Punnett Squares: </a:t>
            </a:r>
            <a:r>
              <a:rPr lang="en-US" altLang="en-US" sz="1600">
                <a:hlinkClick r:id="rId4"/>
              </a:rPr>
              <a:t>https://www.youtube.com/watch?v=Y1PCwxUDTl8</a:t>
            </a:r>
            <a:endParaRPr lang="en-US" altLang="en-US" sz="1600"/>
          </a:p>
          <a:p>
            <a:r>
              <a:rPr lang="en-US" altLang="en-US" sz="1600"/>
              <a:t>Mr. Anderson on Chromosomal Inheritance: </a:t>
            </a:r>
            <a:r>
              <a:rPr lang="en-US" altLang="en-US" sz="1600">
                <a:hlinkClick r:id="rId5"/>
              </a:rPr>
              <a:t>https://www.youtube.com/watch?v=KaxSDryqB6M</a:t>
            </a:r>
            <a:r>
              <a:rPr lang="en-US" altLang="en-US" sz="160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0F9B33EA-BAF9-A644-AACD-BC5F9DD64C8D}"/>
              </a:ext>
            </a:extLst>
          </p:cNvPr>
          <p:cNvSpPr>
            <a:spLocks noChangeArrowheads="1"/>
          </p:cNvSpPr>
          <p:nvPr/>
        </p:nvSpPr>
        <p:spPr bwMode="auto">
          <a:xfrm>
            <a:off x="1524000" y="255588"/>
            <a:ext cx="61722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Chromosomal Rearrangements</a:t>
            </a:r>
          </a:p>
        </p:txBody>
      </p:sp>
      <p:sp>
        <p:nvSpPr>
          <p:cNvPr id="58370" name="Rectangle 2">
            <a:extLst>
              <a:ext uri="{FF2B5EF4-FFF2-40B4-BE49-F238E27FC236}">
                <a16:creationId xmlns:a16="http://schemas.microsoft.com/office/drawing/2014/main" id="{B0F9A7A7-C67F-D841-8248-D4792671384F}"/>
              </a:ext>
            </a:extLst>
          </p:cNvPr>
          <p:cNvSpPr>
            <a:spLocks noChangeArrowheads="1"/>
          </p:cNvSpPr>
          <p:nvPr/>
        </p:nvSpPr>
        <p:spPr bwMode="auto">
          <a:xfrm>
            <a:off x="2805113" y="5899150"/>
            <a:ext cx="1841500" cy="471488"/>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58371" name="TextBox 6">
            <a:extLst>
              <a:ext uri="{FF2B5EF4-FFF2-40B4-BE49-F238E27FC236}">
                <a16:creationId xmlns:a16="http://schemas.microsoft.com/office/drawing/2014/main" id="{CB92DD80-CDFF-CE44-B0B4-93A00201DD45}"/>
              </a:ext>
            </a:extLst>
          </p:cNvPr>
          <p:cNvSpPr txBox="1">
            <a:spLocks noChangeArrowheads="1"/>
          </p:cNvSpPr>
          <p:nvPr/>
        </p:nvSpPr>
        <p:spPr bwMode="auto">
          <a:xfrm>
            <a:off x="393700" y="1350963"/>
            <a:ext cx="2801938" cy="12922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Translocation</a:t>
            </a:r>
            <a:endParaRPr lang="en-US" altLang="en-US" sz="1800">
              <a:latin typeface="Helvetica" pitchFamily="2" charset="0"/>
            </a:endParaRPr>
          </a:p>
          <a:p>
            <a:pPr algn="ctr"/>
            <a:r>
              <a:rPr lang="en-US" altLang="en-US" sz="1800" b="0">
                <a:latin typeface="Helvetica" pitchFamily="2" charset="0"/>
              </a:rPr>
              <a:t>A piece of a chromosome gets attached to another chromosome</a:t>
            </a:r>
          </a:p>
        </p:txBody>
      </p:sp>
      <p:sp>
        <p:nvSpPr>
          <p:cNvPr id="53252" name="TextBox 9">
            <a:extLst>
              <a:ext uri="{FF2B5EF4-FFF2-40B4-BE49-F238E27FC236}">
                <a16:creationId xmlns:a16="http://schemas.microsoft.com/office/drawing/2014/main" id="{FE8A81B0-B97B-4E40-B642-E79573B88ECF}"/>
              </a:ext>
            </a:extLst>
          </p:cNvPr>
          <p:cNvSpPr txBox="1">
            <a:spLocks noChangeArrowheads="1"/>
          </p:cNvSpPr>
          <p:nvPr/>
        </p:nvSpPr>
        <p:spPr bwMode="auto">
          <a:xfrm>
            <a:off x="4038600" y="914400"/>
            <a:ext cx="4306888"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latin typeface="Helvetica" pitchFamily="2" charset="0"/>
              </a:rPr>
              <a:t>Reciprocal Translocation</a:t>
            </a:r>
          </a:p>
          <a:p>
            <a:pPr algn="ctr"/>
            <a:r>
              <a:rPr lang="en-US" altLang="en-US" sz="1800" b="0">
                <a:latin typeface="Helvetica" pitchFamily="2" charset="0"/>
              </a:rPr>
              <a:t>Involves two chromosomes swapping segments</a:t>
            </a:r>
          </a:p>
        </p:txBody>
      </p:sp>
      <p:sp>
        <p:nvSpPr>
          <p:cNvPr id="53253" name="TextBox 10">
            <a:extLst>
              <a:ext uri="{FF2B5EF4-FFF2-40B4-BE49-F238E27FC236}">
                <a16:creationId xmlns:a16="http://schemas.microsoft.com/office/drawing/2014/main" id="{163ADC9C-D0D7-0A45-B0B1-A65A03784A3C}"/>
              </a:ext>
            </a:extLst>
          </p:cNvPr>
          <p:cNvSpPr txBox="1">
            <a:spLocks noChangeArrowheads="1"/>
          </p:cNvSpPr>
          <p:nvPr/>
        </p:nvSpPr>
        <p:spPr bwMode="auto">
          <a:xfrm>
            <a:off x="4038600" y="2074863"/>
            <a:ext cx="4306888" cy="9239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latin typeface="Helvetica" pitchFamily="2" charset="0"/>
              </a:rPr>
              <a:t>Non-Reciprocal Translocation</a:t>
            </a:r>
          </a:p>
          <a:p>
            <a:pPr algn="ctr"/>
            <a:r>
              <a:rPr lang="en-US" altLang="en-US" sz="1800" b="0">
                <a:latin typeface="Helvetica" pitchFamily="2" charset="0"/>
              </a:rPr>
              <a:t>A chunk of one chromosome moves to another</a:t>
            </a:r>
          </a:p>
        </p:txBody>
      </p:sp>
      <p:cxnSp>
        <p:nvCxnSpPr>
          <p:cNvPr id="53254" name="Straight Arrow Connector 2">
            <a:extLst>
              <a:ext uri="{FF2B5EF4-FFF2-40B4-BE49-F238E27FC236}">
                <a16:creationId xmlns:a16="http://schemas.microsoft.com/office/drawing/2014/main" id="{DF79A942-B16B-4D4D-A4E9-C1CA8A64C07D}"/>
              </a:ext>
            </a:extLst>
          </p:cNvPr>
          <p:cNvCxnSpPr>
            <a:cxnSpLocks noChangeShapeType="1"/>
          </p:cNvCxnSpPr>
          <p:nvPr/>
        </p:nvCxnSpPr>
        <p:spPr bwMode="auto">
          <a:xfrm flipV="1">
            <a:off x="3282950" y="1271588"/>
            <a:ext cx="723900" cy="45243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255" name="Straight Arrow Connector 12">
            <a:extLst>
              <a:ext uri="{FF2B5EF4-FFF2-40B4-BE49-F238E27FC236}">
                <a16:creationId xmlns:a16="http://schemas.microsoft.com/office/drawing/2014/main" id="{21F4833A-1ED2-C14F-ACEC-FEF093331516}"/>
              </a:ext>
            </a:extLst>
          </p:cNvPr>
          <p:cNvCxnSpPr>
            <a:cxnSpLocks noChangeShapeType="1"/>
          </p:cNvCxnSpPr>
          <p:nvPr/>
        </p:nvCxnSpPr>
        <p:spPr bwMode="auto">
          <a:xfrm>
            <a:off x="3287713" y="1951038"/>
            <a:ext cx="639762" cy="5080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58376" name="Picture 13">
            <a:extLst>
              <a:ext uri="{FF2B5EF4-FFF2-40B4-BE49-F238E27FC236}">
                <a16:creationId xmlns:a16="http://schemas.microsoft.com/office/drawing/2014/main" id="{01AC8F57-4B0C-9D4C-936A-8C25CBFE42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16275"/>
            <a:ext cx="6886575"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32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P spid="532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DADC5B70-9101-384D-A796-880038CB0B08}"/>
              </a:ext>
            </a:extLst>
          </p:cNvPr>
          <p:cNvSpPr>
            <a:spLocks noGrp="1" noChangeArrowheads="1"/>
          </p:cNvSpPr>
          <p:nvPr>
            <p:ph type="title"/>
          </p:nvPr>
        </p:nvSpPr>
        <p:spPr/>
        <p:txBody>
          <a:bodyPr/>
          <a:lstStyle/>
          <a:p>
            <a:endParaRPr lang="en-US" altLang="en-US"/>
          </a:p>
        </p:txBody>
      </p:sp>
      <p:sp>
        <p:nvSpPr>
          <p:cNvPr id="93186" name="Content Placeholder 2">
            <a:extLst>
              <a:ext uri="{FF2B5EF4-FFF2-40B4-BE49-F238E27FC236}">
                <a16:creationId xmlns:a16="http://schemas.microsoft.com/office/drawing/2014/main" id="{ECB0E67C-2B98-344F-98E2-4D758C643A94}"/>
              </a:ext>
            </a:extLst>
          </p:cNvPr>
          <p:cNvSpPr>
            <a:spLocks noGrp="1" noChangeArrowheads="1"/>
          </p:cNvSpPr>
          <p:nvPr>
            <p:ph idx="1"/>
          </p:nvPr>
        </p:nvSpPr>
        <p:spPr/>
        <p:txBody>
          <a:bodyPr/>
          <a:lstStyle/>
          <a:p>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35A1B324-24F0-F647-AF5E-BC2A988F3903}"/>
              </a:ext>
            </a:extLst>
          </p:cNvPr>
          <p:cNvSpPr>
            <a:spLocks noGrp="1" noChangeArrowheads="1"/>
          </p:cNvSpPr>
          <p:nvPr>
            <p:ph type="title"/>
          </p:nvPr>
        </p:nvSpPr>
        <p:spPr/>
        <p:txBody>
          <a:bodyPr/>
          <a:lstStyle/>
          <a:p>
            <a:r>
              <a:rPr lang="en-US" altLang="en-US"/>
              <a:t>Practice </a:t>
            </a:r>
          </a:p>
        </p:txBody>
      </p:sp>
      <p:pic>
        <p:nvPicPr>
          <p:cNvPr id="94210" name="Picture 4">
            <a:extLst>
              <a:ext uri="{FF2B5EF4-FFF2-40B4-BE49-F238E27FC236}">
                <a16:creationId xmlns:a16="http://schemas.microsoft.com/office/drawing/2014/main" id="{04C5ECF5-E93A-C640-9D2E-5F0ACD914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47244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a:extLst>
              <a:ext uri="{FF2B5EF4-FFF2-40B4-BE49-F238E27FC236}">
                <a16:creationId xmlns:a16="http://schemas.microsoft.com/office/drawing/2014/main" id="{22955DAF-5B75-0546-8E0A-60101C27A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0" y="762000"/>
            <a:ext cx="31940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6">
            <a:extLst>
              <a:ext uri="{FF2B5EF4-FFF2-40B4-BE49-F238E27FC236}">
                <a16:creationId xmlns:a16="http://schemas.microsoft.com/office/drawing/2014/main" id="{3D92909B-040F-7C4C-BFEE-C2F1B08C0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8" y="2300288"/>
            <a:ext cx="3597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Box 7">
            <a:extLst>
              <a:ext uri="{FF2B5EF4-FFF2-40B4-BE49-F238E27FC236}">
                <a16:creationId xmlns:a16="http://schemas.microsoft.com/office/drawing/2014/main" id="{3D998D68-ACC8-514C-8CE8-895EA2AA227B}"/>
              </a:ext>
            </a:extLst>
          </p:cNvPr>
          <p:cNvSpPr txBox="1">
            <a:spLocks noChangeArrowheads="1"/>
          </p:cNvSpPr>
          <p:nvPr/>
        </p:nvSpPr>
        <p:spPr bwMode="auto">
          <a:xfrm>
            <a:off x="5583238" y="4398963"/>
            <a:ext cx="301307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Null hypothesis?</a:t>
            </a:r>
          </a:p>
          <a:p>
            <a:pPr algn="ctr"/>
            <a:r>
              <a:rPr lang="en-US" altLang="en-US"/>
              <a:t>Degrees of Freedom?</a:t>
            </a:r>
          </a:p>
          <a:p>
            <a:pPr algn="ctr"/>
            <a:r>
              <a:rPr lang="en-US" altLang="en-US"/>
              <a:t>Possible explanation?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B7973A6-3A66-E740-92AE-5D28CF7999ED}"/>
              </a:ext>
            </a:extLst>
          </p:cNvPr>
          <p:cNvSpPr>
            <a:spLocks noGrp="1" noChangeArrowheads="1"/>
          </p:cNvSpPr>
          <p:nvPr>
            <p:ph type="title"/>
          </p:nvPr>
        </p:nvSpPr>
        <p:spPr/>
        <p:txBody>
          <a:bodyPr/>
          <a:lstStyle/>
          <a:p>
            <a:r>
              <a:rPr lang="en-US" altLang="en-US"/>
              <a:t>Practice Problems</a:t>
            </a:r>
          </a:p>
        </p:txBody>
      </p:sp>
      <p:pic>
        <p:nvPicPr>
          <p:cNvPr id="60418" name="Picture 1">
            <a:extLst>
              <a:ext uri="{FF2B5EF4-FFF2-40B4-BE49-F238E27FC236}">
                <a16:creationId xmlns:a16="http://schemas.microsoft.com/office/drawing/2014/main" id="{50EE7531-48AF-4548-A37D-FA95FF77EC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276350"/>
            <a:ext cx="69469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078F5D96-DD0D-9049-A5ED-30212EF11342}"/>
              </a:ext>
            </a:extLst>
          </p:cNvPr>
          <p:cNvSpPr>
            <a:spLocks noGrp="1" noChangeArrowheads="1"/>
          </p:cNvSpPr>
          <p:nvPr>
            <p:ph type="title"/>
          </p:nvPr>
        </p:nvSpPr>
        <p:spPr/>
        <p:txBody>
          <a:bodyPr/>
          <a:lstStyle/>
          <a:p>
            <a:r>
              <a:rPr lang="en-US" altLang="en-US"/>
              <a:t>Practice Problems</a:t>
            </a:r>
          </a:p>
        </p:txBody>
      </p:sp>
      <p:pic>
        <p:nvPicPr>
          <p:cNvPr id="62466" name="Picture 2">
            <a:extLst>
              <a:ext uri="{FF2B5EF4-FFF2-40B4-BE49-F238E27FC236}">
                <a16:creationId xmlns:a16="http://schemas.microsoft.com/office/drawing/2014/main" id="{A58A15A7-A2A3-584F-BE6D-0D09365621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850900"/>
            <a:ext cx="7112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6FC86F51-88BF-FC46-BBFE-08D6D9170F63}"/>
              </a:ext>
            </a:extLst>
          </p:cNvPr>
          <p:cNvSpPr>
            <a:spLocks noGrp="1" noChangeArrowheads="1"/>
          </p:cNvSpPr>
          <p:nvPr>
            <p:ph type="title"/>
          </p:nvPr>
        </p:nvSpPr>
        <p:spPr/>
        <p:txBody>
          <a:bodyPr/>
          <a:lstStyle/>
          <a:p>
            <a:r>
              <a:rPr lang="en-US" altLang="en-US"/>
              <a:t>Practice Problems</a:t>
            </a:r>
          </a:p>
        </p:txBody>
      </p:sp>
      <p:pic>
        <p:nvPicPr>
          <p:cNvPr id="64514" name="Picture 1">
            <a:extLst>
              <a:ext uri="{FF2B5EF4-FFF2-40B4-BE49-F238E27FC236}">
                <a16:creationId xmlns:a16="http://schemas.microsoft.com/office/drawing/2014/main" id="{E4FCA0CF-6CF7-0B41-856A-E2B0714CE7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282700"/>
            <a:ext cx="68961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6C1BEA38-C734-1346-A3ED-F19137EC2028}"/>
              </a:ext>
            </a:extLst>
          </p:cNvPr>
          <p:cNvSpPr>
            <a:spLocks noGrp="1" noChangeArrowheads="1"/>
          </p:cNvSpPr>
          <p:nvPr>
            <p:ph type="title"/>
          </p:nvPr>
        </p:nvSpPr>
        <p:spPr/>
        <p:txBody>
          <a:bodyPr/>
          <a:lstStyle/>
          <a:p>
            <a:r>
              <a:rPr lang="en-US" altLang="en-US"/>
              <a:t>Practice Problems</a:t>
            </a:r>
          </a:p>
        </p:txBody>
      </p:sp>
      <p:pic>
        <p:nvPicPr>
          <p:cNvPr id="66562" name="Picture 2">
            <a:extLst>
              <a:ext uri="{FF2B5EF4-FFF2-40B4-BE49-F238E27FC236}">
                <a16:creationId xmlns:a16="http://schemas.microsoft.com/office/drawing/2014/main" id="{B61E08DB-843B-7742-BAEB-72AD5B00A9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889000"/>
            <a:ext cx="68707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DB29C367-5BEA-7D4A-AC42-2BE7015C8001}"/>
              </a:ext>
            </a:extLst>
          </p:cNvPr>
          <p:cNvSpPr>
            <a:spLocks noGrp="1" noChangeArrowheads="1"/>
          </p:cNvSpPr>
          <p:nvPr>
            <p:ph type="title"/>
          </p:nvPr>
        </p:nvSpPr>
        <p:spPr/>
        <p:txBody>
          <a:bodyPr/>
          <a:lstStyle/>
          <a:p>
            <a:r>
              <a:rPr lang="en-US" altLang="en-US"/>
              <a:t>Practice Problems</a:t>
            </a:r>
          </a:p>
        </p:txBody>
      </p:sp>
      <p:pic>
        <p:nvPicPr>
          <p:cNvPr id="68610" name="Picture 1">
            <a:extLst>
              <a:ext uri="{FF2B5EF4-FFF2-40B4-BE49-F238E27FC236}">
                <a16:creationId xmlns:a16="http://schemas.microsoft.com/office/drawing/2014/main" id="{20A3407F-1F1B-4849-A205-9667CA7328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1104900"/>
            <a:ext cx="680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85D4D97-67A4-6945-A4FB-B21B988595EC}"/>
              </a:ext>
            </a:extLst>
          </p:cNvPr>
          <p:cNvSpPr>
            <a:spLocks noGrp="1" noChangeArrowheads="1"/>
          </p:cNvSpPr>
          <p:nvPr>
            <p:ph type="title"/>
          </p:nvPr>
        </p:nvSpPr>
        <p:spPr/>
        <p:txBody>
          <a:bodyPr/>
          <a:lstStyle/>
          <a:p>
            <a:r>
              <a:rPr lang="en-US" altLang="en-US"/>
              <a:t>Practice Problems</a:t>
            </a:r>
          </a:p>
        </p:txBody>
      </p:sp>
      <p:pic>
        <p:nvPicPr>
          <p:cNvPr id="70658" name="Picture 2">
            <a:extLst>
              <a:ext uri="{FF2B5EF4-FFF2-40B4-BE49-F238E27FC236}">
                <a16:creationId xmlns:a16="http://schemas.microsoft.com/office/drawing/2014/main" id="{A1D368C5-E2C7-164E-BE0A-427E427A75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1263650"/>
            <a:ext cx="70231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93F8E85A-8889-0C4C-9B47-DFB74D94B83C}"/>
              </a:ext>
            </a:extLst>
          </p:cNvPr>
          <p:cNvSpPr>
            <a:spLocks noGrp="1" noChangeArrowheads="1"/>
          </p:cNvSpPr>
          <p:nvPr>
            <p:ph type="title"/>
          </p:nvPr>
        </p:nvSpPr>
        <p:spPr/>
        <p:txBody>
          <a:bodyPr/>
          <a:lstStyle/>
          <a:p>
            <a:r>
              <a:rPr lang="en-US" altLang="en-US"/>
              <a:t>Practice Problems</a:t>
            </a:r>
          </a:p>
        </p:txBody>
      </p:sp>
      <p:pic>
        <p:nvPicPr>
          <p:cNvPr id="72706" name="Picture 3">
            <a:extLst>
              <a:ext uri="{FF2B5EF4-FFF2-40B4-BE49-F238E27FC236}">
                <a16:creationId xmlns:a16="http://schemas.microsoft.com/office/drawing/2014/main" id="{380B1E21-6842-1F46-A743-8130F1F27A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695450"/>
            <a:ext cx="69469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8">
            <a:extLst>
              <a:ext uri="{FF2B5EF4-FFF2-40B4-BE49-F238E27FC236}">
                <a16:creationId xmlns:a16="http://schemas.microsoft.com/office/drawing/2014/main" id="{69B3A6F9-5337-8D4E-BFAF-267F2C0A7707}"/>
              </a:ext>
            </a:extLst>
          </p:cNvPr>
          <p:cNvSpPr>
            <a:spLocks noChangeArrowheads="1"/>
          </p:cNvSpPr>
          <p:nvPr/>
        </p:nvSpPr>
        <p:spPr bwMode="auto">
          <a:xfrm>
            <a:off x="685800" y="303213"/>
            <a:ext cx="5867400" cy="1938337"/>
          </a:xfrm>
          <a:prstGeom prst="rect">
            <a:avLst/>
          </a:prstGeom>
          <a:solidFill>
            <a:schemeClr val="accent5">
              <a:lumMod val="20000"/>
              <a:lumOff val="80000"/>
            </a:schemeClr>
          </a:solidFill>
          <a:ln w="9525">
            <a:solidFill>
              <a:schemeClr val="tx1"/>
            </a:solidFill>
            <a:miter lim="800000"/>
            <a:headEnd/>
            <a:tailEnd/>
          </a:ln>
        </p:spPr>
        <p:txBody>
          <a:bodyPr>
            <a:spAutoFit/>
          </a:bodyPr>
          <a:lstStyle>
            <a:lvl1pPr marL="457200" indent="-457200">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marL="342900" indent="-342900" eaLnBrk="1" hangingPunct="1">
              <a:buFont typeface="Arial" panose="020B0604020202020204" pitchFamily="34" charset="0"/>
              <a:buChar char="•"/>
              <a:defRPr/>
            </a:pPr>
            <a:r>
              <a:rPr lang="en-US" altLang="en-US" b="0" dirty="0">
                <a:latin typeface="Helvetica" charset="0"/>
              </a:rPr>
              <a:t>Mendel left us with “hereditary factors” </a:t>
            </a:r>
          </a:p>
          <a:p>
            <a:pPr marL="342900" indent="-342900" eaLnBrk="1" hangingPunct="1">
              <a:buFont typeface="Arial" panose="020B0604020202020204" pitchFamily="34" charset="0"/>
              <a:buChar char="•"/>
              <a:defRPr/>
            </a:pPr>
            <a:r>
              <a:rPr lang="en-US" altLang="en-US" b="0" dirty="0">
                <a:latin typeface="Helvetica" charset="0"/>
              </a:rPr>
              <a:t>Now: genes located on chromosomes</a:t>
            </a:r>
          </a:p>
          <a:p>
            <a:pPr marL="342900" indent="-342900" eaLnBrk="1" hangingPunct="1">
              <a:buFont typeface="Arial" panose="020B0604020202020204" pitchFamily="34" charset="0"/>
              <a:buChar char="•"/>
              <a:defRPr/>
            </a:pPr>
            <a:r>
              <a:rPr lang="en-US" altLang="en-US" b="0" dirty="0">
                <a:latin typeface="Helvetica" charset="0"/>
              </a:rPr>
              <a:t>We can “see” a gene by tagging chromosomes with fluorescent dyes attached to complementary sequences </a:t>
            </a:r>
          </a:p>
        </p:txBody>
      </p:sp>
      <p:pic>
        <p:nvPicPr>
          <p:cNvPr id="8194" name="Picture 1">
            <a:extLst>
              <a:ext uri="{FF2B5EF4-FFF2-40B4-BE49-F238E27FC236}">
                <a16:creationId xmlns:a16="http://schemas.microsoft.com/office/drawing/2014/main" id="{722D5CF5-6676-2843-9799-230C3686E4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965575"/>
            <a:ext cx="40386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9">
            <a:extLst>
              <a:ext uri="{FF2B5EF4-FFF2-40B4-BE49-F238E27FC236}">
                <a16:creationId xmlns:a16="http://schemas.microsoft.com/office/drawing/2014/main" id="{1916A6B3-13DA-6B41-B8D8-2E368A5E19FF}"/>
              </a:ext>
            </a:extLst>
          </p:cNvPr>
          <p:cNvSpPr txBox="1">
            <a:spLocks noChangeArrowheads="1"/>
          </p:cNvSpPr>
          <p:nvPr/>
        </p:nvSpPr>
        <p:spPr bwMode="auto">
          <a:xfrm>
            <a:off x="2101850" y="5853113"/>
            <a:ext cx="3170238" cy="706437"/>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solidFill>
                  <a:srgbClr val="FF0000"/>
                </a:solidFill>
                <a:latin typeface="Helvetica" pitchFamily="2" charset="0"/>
              </a:rPr>
              <a:t>Why are there four yellow dots in this image? </a:t>
            </a:r>
          </a:p>
        </p:txBody>
      </p:sp>
      <p:pic>
        <p:nvPicPr>
          <p:cNvPr id="5" name="Picture 4">
            <a:extLst>
              <a:ext uri="{FF2B5EF4-FFF2-40B4-BE49-F238E27FC236}">
                <a16:creationId xmlns:a16="http://schemas.microsoft.com/office/drawing/2014/main" id="{FED5A7CF-D671-7B4E-8679-2C0E61D5CF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38925" y="76200"/>
            <a:ext cx="18288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D0BE7BF-7DF8-B144-93FF-923BA09AD3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63788"/>
            <a:ext cx="4724400" cy="31559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A083631B-3876-4642-ACF3-17DBBEC8D822}"/>
              </a:ext>
            </a:extLst>
          </p:cNvPr>
          <p:cNvSpPr>
            <a:spLocks noGrp="1" noChangeArrowheads="1"/>
          </p:cNvSpPr>
          <p:nvPr>
            <p:ph type="title"/>
          </p:nvPr>
        </p:nvSpPr>
        <p:spPr/>
        <p:txBody>
          <a:bodyPr/>
          <a:lstStyle/>
          <a:p>
            <a:r>
              <a:rPr lang="en-US" altLang="en-US"/>
              <a:t>Practice Problems</a:t>
            </a:r>
          </a:p>
        </p:txBody>
      </p:sp>
      <p:pic>
        <p:nvPicPr>
          <p:cNvPr id="74754" name="Picture 1">
            <a:extLst>
              <a:ext uri="{FF2B5EF4-FFF2-40B4-BE49-F238E27FC236}">
                <a16:creationId xmlns:a16="http://schemas.microsoft.com/office/drawing/2014/main" id="{599762BA-4AB1-1B4F-97A4-B8E94187F2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4750" y="1612900"/>
            <a:ext cx="67945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1BE25C4B-75AF-A04E-A2FB-A718D93667BF}"/>
              </a:ext>
            </a:extLst>
          </p:cNvPr>
          <p:cNvSpPr>
            <a:spLocks noGrp="1" noChangeArrowheads="1"/>
          </p:cNvSpPr>
          <p:nvPr>
            <p:ph type="title"/>
          </p:nvPr>
        </p:nvSpPr>
        <p:spPr/>
        <p:txBody>
          <a:bodyPr/>
          <a:lstStyle/>
          <a:p>
            <a:r>
              <a:rPr lang="en-US" altLang="en-US"/>
              <a:t>Practice Problems</a:t>
            </a:r>
          </a:p>
        </p:txBody>
      </p:sp>
      <p:pic>
        <p:nvPicPr>
          <p:cNvPr id="76802" name="Picture 2">
            <a:extLst>
              <a:ext uri="{FF2B5EF4-FFF2-40B4-BE49-F238E27FC236}">
                <a16:creationId xmlns:a16="http://schemas.microsoft.com/office/drawing/2014/main" id="{0A88C164-110D-A644-9F3B-DD4DF55B0B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20800"/>
            <a:ext cx="6705600"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5885250D-CA62-F84F-B007-9C4CC58F5EB6}"/>
              </a:ext>
            </a:extLst>
          </p:cNvPr>
          <p:cNvSpPr>
            <a:spLocks noGrp="1" noChangeArrowheads="1"/>
          </p:cNvSpPr>
          <p:nvPr>
            <p:ph type="title"/>
          </p:nvPr>
        </p:nvSpPr>
        <p:spPr/>
        <p:txBody>
          <a:bodyPr/>
          <a:lstStyle/>
          <a:p>
            <a:r>
              <a:rPr lang="en-US" altLang="en-US"/>
              <a:t>Practice Problems</a:t>
            </a:r>
          </a:p>
        </p:txBody>
      </p:sp>
      <p:pic>
        <p:nvPicPr>
          <p:cNvPr id="78850" name="Picture 1">
            <a:extLst>
              <a:ext uri="{FF2B5EF4-FFF2-40B4-BE49-F238E27FC236}">
                <a16:creationId xmlns:a16="http://schemas.microsoft.com/office/drawing/2014/main" id="{113A6739-CFBF-FA4B-ACDB-BB50228BF7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609600"/>
            <a:ext cx="66675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7E524CC7-880F-7A4C-BF69-FFEAB0FF6818}"/>
              </a:ext>
            </a:extLst>
          </p:cNvPr>
          <p:cNvSpPr>
            <a:spLocks noGrp="1" noChangeArrowheads="1"/>
          </p:cNvSpPr>
          <p:nvPr>
            <p:ph type="title"/>
          </p:nvPr>
        </p:nvSpPr>
        <p:spPr/>
        <p:txBody>
          <a:bodyPr/>
          <a:lstStyle/>
          <a:p>
            <a:r>
              <a:rPr lang="en-US" altLang="en-US"/>
              <a:t>Practice Problems</a:t>
            </a:r>
          </a:p>
        </p:txBody>
      </p:sp>
      <p:pic>
        <p:nvPicPr>
          <p:cNvPr id="80898" name="Picture 2">
            <a:extLst>
              <a:ext uri="{FF2B5EF4-FFF2-40B4-BE49-F238E27FC236}">
                <a16:creationId xmlns:a16="http://schemas.microsoft.com/office/drawing/2014/main" id="{B24BE4E0-8FD5-5B4B-8D1E-28E0EBEEAB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584200"/>
            <a:ext cx="67818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D8355A3A-2827-5840-B3D0-CC2B2761A771}"/>
              </a:ext>
            </a:extLst>
          </p:cNvPr>
          <p:cNvSpPr>
            <a:spLocks noGrp="1" noChangeArrowheads="1"/>
          </p:cNvSpPr>
          <p:nvPr>
            <p:ph type="title"/>
          </p:nvPr>
        </p:nvSpPr>
        <p:spPr/>
        <p:txBody>
          <a:bodyPr/>
          <a:lstStyle/>
          <a:p>
            <a:r>
              <a:rPr lang="en-US" altLang="en-US"/>
              <a:t>Practice Problems</a:t>
            </a:r>
          </a:p>
        </p:txBody>
      </p:sp>
      <p:pic>
        <p:nvPicPr>
          <p:cNvPr id="82946" name="Picture 1">
            <a:extLst>
              <a:ext uri="{FF2B5EF4-FFF2-40B4-BE49-F238E27FC236}">
                <a16:creationId xmlns:a16="http://schemas.microsoft.com/office/drawing/2014/main" id="{AAE8856A-1944-AF4B-9A5C-2CDE4D007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501650"/>
            <a:ext cx="690880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D043A0C1-1208-B744-B88C-F2AE0F684AC5}"/>
              </a:ext>
            </a:extLst>
          </p:cNvPr>
          <p:cNvSpPr>
            <a:spLocks noGrp="1" noChangeArrowheads="1"/>
          </p:cNvSpPr>
          <p:nvPr>
            <p:ph type="title"/>
          </p:nvPr>
        </p:nvSpPr>
        <p:spPr/>
        <p:txBody>
          <a:bodyPr/>
          <a:lstStyle/>
          <a:p>
            <a:r>
              <a:rPr lang="en-US" altLang="en-US"/>
              <a:t>Practice Problems</a:t>
            </a:r>
          </a:p>
        </p:txBody>
      </p:sp>
      <p:pic>
        <p:nvPicPr>
          <p:cNvPr id="84994" name="Picture 2">
            <a:extLst>
              <a:ext uri="{FF2B5EF4-FFF2-40B4-BE49-F238E27FC236}">
                <a16:creationId xmlns:a16="http://schemas.microsoft.com/office/drawing/2014/main" id="{05A4581D-1DAC-2247-8D76-DDA8C2D93A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524000"/>
            <a:ext cx="830580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6FC8B1F4-20D4-B04E-9E1E-5018FADB965E}"/>
              </a:ext>
            </a:extLst>
          </p:cNvPr>
          <p:cNvSpPr>
            <a:spLocks noGrp="1" noChangeArrowheads="1"/>
          </p:cNvSpPr>
          <p:nvPr>
            <p:ph type="title"/>
          </p:nvPr>
        </p:nvSpPr>
        <p:spPr/>
        <p:txBody>
          <a:bodyPr/>
          <a:lstStyle/>
          <a:p>
            <a:r>
              <a:rPr lang="en-US" altLang="en-US"/>
              <a:t>Practice Problems</a:t>
            </a:r>
          </a:p>
        </p:txBody>
      </p:sp>
      <p:pic>
        <p:nvPicPr>
          <p:cNvPr id="87042" name="Picture 1">
            <a:extLst>
              <a:ext uri="{FF2B5EF4-FFF2-40B4-BE49-F238E27FC236}">
                <a16:creationId xmlns:a16="http://schemas.microsoft.com/office/drawing/2014/main" id="{EDE20B3F-41E9-EC4A-8432-CF3603902F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87500"/>
            <a:ext cx="69342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0423CC9A-D5CA-0742-8D12-D67A0492CF49}"/>
              </a:ext>
            </a:extLst>
          </p:cNvPr>
          <p:cNvSpPr>
            <a:spLocks noChangeArrowheads="1"/>
          </p:cNvSpPr>
          <p:nvPr/>
        </p:nvSpPr>
        <p:spPr bwMode="auto">
          <a:xfrm>
            <a:off x="1995488" y="255588"/>
            <a:ext cx="4938712"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A Human Male Karyotype</a:t>
            </a:r>
          </a:p>
        </p:txBody>
      </p:sp>
      <p:sp>
        <p:nvSpPr>
          <p:cNvPr id="10242" name="TextBox 3">
            <a:extLst>
              <a:ext uri="{FF2B5EF4-FFF2-40B4-BE49-F238E27FC236}">
                <a16:creationId xmlns:a16="http://schemas.microsoft.com/office/drawing/2014/main" id="{F1E397AB-A7B9-CC4C-B15C-DE923C588AB4}"/>
              </a:ext>
            </a:extLst>
          </p:cNvPr>
          <p:cNvSpPr txBox="1">
            <a:spLocks noChangeArrowheads="1"/>
          </p:cNvSpPr>
          <p:nvPr/>
        </p:nvSpPr>
        <p:spPr bwMode="auto">
          <a:xfrm>
            <a:off x="762000" y="5656263"/>
            <a:ext cx="7475538"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Because sex chromosome don’t always come in homologous pairs, the genes they carry show unique, distinctive patterns of inheritance</a:t>
            </a:r>
          </a:p>
        </p:txBody>
      </p:sp>
      <p:pic>
        <p:nvPicPr>
          <p:cNvPr id="10243" name="Picture 5">
            <a:extLst>
              <a:ext uri="{FF2B5EF4-FFF2-40B4-BE49-F238E27FC236}">
                <a16:creationId xmlns:a16="http://schemas.microsoft.com/office/drawing/2014/main" id="{A0DD1971-5FD5-7644-B71B-F596DBC0D9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5488" y="958850"/>
            <a:ext cx="4938712"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6">
            <a:extLst>
              <a:ext uri="{FF2B5EF4-FFF2-40B4-BE49-F238E27FC236}">
                <a16:creationId xmlns:a16="http://schemas.microsoft.com/office/drawing/2014/main" id="{C2F684A7-DCD1-1D4D-8365-64445700FC23}"/>
              </a:ext>
            </a:extLst>
          </p:cNvPr>
          <p:cNvSpPr txBox="1">
            <a:spLocks noChangeArrowheads="1"/>
          </p:cNvSpPr>
          <p:nvPr/>
        </p:nvSpPr>
        <p:spPr bwMode="auto">
          <a:xfrm>
            <a:off x="7040563" y="2328863"/>
            <a:ext cx="1881187" cy="16303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Sex determination in humans</a:t>
            </a:r>
          </a:p>
          <a:p>
            <a:pPr algn="ctr"/>
            <a:r>
              <a:rPr lang="en-US" altLang="en-US" sz="2000">
                <a:latin typeface="Helvetica" pitchFamily="2" charset="0"/>
              </a:rPr>
              <a:t>Female: XX</a:t>
            </a:r>
          </a:p>
          <a:p>
            <a:pPr algn="ctr"/>
            <a:r>
              <a:rPr lang="en-US" altLang="en-US" sz="2000">
                <a:latin typeface="Helvetica" pitchFamily="2" charset="0"/>
              </a:rPr>
              <a:t>Male: XY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A925DBF9-46D4-8747-B436-D8784C6E67A0}"/>
              </a:ext>
            </a:extLst>
          </p:cNvPr>
          <p:cNvSpPr>
            <a:spLocks noChangeArrowheads="1"/>
          </p:cNvSpPr>
          <p:nvPr/>
        </p:nvSpPr>
        <p:spPr bwMode="auto">
          <a:xfrm>
            <a:off x="1295400" y="315913"/>
            <a:ext cx="6858000" cy="8302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The X chromosome has MANY genes </a:t>
            </a:r>
          </a:p>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(only some are involved in sex determination)</a:t>
            </a:r>
          </a:p>
        </p:txBody>
      </p:sp>
      <p:sp>
        <p:nvSpPr>
          <p:cNvPr id="12290" name="TextBox 3">
            <a:extLst>
              <a:ext uri="{FF2B5EF4-FFF2-40B4-BE49-F238E27FC236}">
                <a16:creationId xmlns:a16="http://schemas.microsoft.com/office/drawing/2014/main" id="{E1D50AF9-CF98-0E49-879B-A68589983950}"/>
              </a:ext>
            </a:extLst>
          </p:cNvPr>
          <p:cNvSpPr txBox="1">
            <a:spLocks noChangeArrowheads="1"/>
          </p:cNvSpPr>
          <p:nvPr/>
        </p:nvSpPr>
        <p:spPr bwMode="auto">
          <a:xfrm>
            <a:off x="3284538" y="1738313"/>
            <a:ext cx="5538787"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The X-chromosome has 800-900 genes with a wide range in functions. </a:t>
            </a:r>
          </a:p>
        </p:txBody>
      </p:sp>
      <p:pic>
        <p:nvPicPr>
          <p:cNvPr id="12291" name="Picture 1">
            <a:extLst>
              <a:ext uri="{FF2B5EF4-FFF2-40B4-BE49-F238E27FC236}">
                <a16:creationId xmlns:a16="http://schemas.microsoft.com/office/drawing/2014/main" id="{6AC067ED-B627-8F41-B50E-1CC17AF617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2514600" cy="480218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292" name="TextBox 6">
            <a:extLst>
              <a:ext uri="{FF2B5EF4-FFF2-40B4-BE49-F238E27FC236}">
                <a16:creationId xmlns:a16="http://schemas.microsoft.com/office/drawing/2014/main" id="{2B24B0BE-C3DE-4D4A-BB2D-0BCEEBD23859}"/>
              </a:ext>
            </a:extLst>
          </p:cNvPr>
          <p:cNvSpPr txBox="1">
            <a:spLocks noChangeArrowheads="1"/>
          </p:cNvSpPr>
          <p:nvPr/>
        </p:nvSpPr>
        <p:spPr bwMode="auto">
          <a:xfrm>
            <a:off x="3352800" y="3200400"/>
            <a:ext cx="5538788" cy="16319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The Y-chromosome has 60-70 genes, about half of which are active </a:t>
            </a:r>
            <a:r>
              <a:rPr lang="en-US" altLang="en-US" sz="2000" b="0" u="sng">
                <a:latin typeface="Helvetica" pitchFamily="2" charset="0"/>
              </a:rPr>
              <a:t>only</a:t>
            </a:r>
            <a:r>
              <a:rPr lang="en-US" altLang="en-US" sz="2000" b="0">
                <a:latin typeface="Helvetica" pitchFamily="2" charset="0"/>
              </a:rPr>
              <a:t> in the testes. The </a:t>
            </a:r>
            <a:r>
              <a:rPr lang="en-US" altLang="en-US" sz="2000">
                <a:latin typeface="Helvetica" pitchFamily="2" charset="0"/>
              </a:rPr>
              <a:t>SRY gene</a:t>
            </a:r>
            <a:r>
              <a:rPr lang="en-US" altLang="en-US" sz="2000" b="0">
                <a:latin typeface="Helvetica" pitchFamily="2" charset="0"/>
              </a:rPr>
              <a:t> acts as a “master switch” as it encodes a protein that turns on other genes required for male development.</a:t>
            </a:r>
          </a:p>
        </p:txBody>
      </p:sp>
      <p:sp>
        <p:nvSpPr>
          <p:cNvPr id="12293" name="TextBox 7">
            <a:extLst>
              <a:ext uri="{FF2B5EF4-FFF2-40B4-BE49-F238E27FC236}">
                <a16:creationId xmlns:a16="http://schemas.microsoft.com/office/drawing/2014/main" id="{4BFE2956-86EC-1347-957D-EBFDE3392EF5}"/>
              </a:ext>
            </a:extLst>
          </p:cNvPr>
          <p:cNvSpPr txBox="1">
            <a:spLocks noChangeArrowheads="1"/>
          </p:cNvSpPr>
          <p:nvPr/>
        </p:nvSpPr>
        <p:spPr bwMode="auto">
          <a:xfrm>
            <a:off x="3924300" y="5446713"/>
            <a:ext cx="4395788" cy="70802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XX </a:t>
            </a:r>
            <a:r>
              <a:rPr lang="en-US" altLang="en-US" sz="2000">
                <a:solidFill>
                  <a:srgbClr val="FF0000"/>
                </a:solidFill>
                <a:latin typeface="Helvetica" pitchFamily="2" charset="0"/>
                <a:sym typeface="Wingdings" pitchFamily="2" charset="2"/>
              </a:rPr>
              <a:t> no SRY  develop as female</a:t>
            </a:r>
            <a:endParaRPr lang="en-US" altLang="en-US" sz="2000">
              <a:solidFill>
                <a:srgbClr val="FF0000"/>
              </a:solidFill>
              <a:latin typeface="Helvetica" pitchFamily="2" charset="0"/>
            </a:endParaRPr>
          </a:p>
          <a:p>
            <a:pPr algn="ctr"/>
            <a:r>
              <a:rPr lang="en-US" altLang="en-US" sz="2000">
                <a:solidFill>
                  <a:srgbClr val="FF0000"/>
                </a:solidFill>
                <a:latin typeface="Helvetica" pitchFamily="2" charset="0"/>
              </a:rPr>
              <a:t>XY </a:t>
            </a:r>
            <a:r>
              <a:rPr lang="en-US" altLang="en-US" sz="2000">
                <a:solidFill>
                  <a:srgbClr val="FF0000"/>
                </a:solidFill>
                <a:latin typeface="Helvetica" pitchFamily="2" charset="0"/>
                <a:sym typeface="Wingdings" pitchFamily="2" charset="2"/>
              </a:rPr>
              <a:t> SRY  develop as male</a:t>
            </a:r>
            <a:endParaRPr lang="en-US" altLang="en-US" sz="2000">
              <a:solidFill>
                <a:srgbClr val="FF000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p:bldP spid="12292" grpId="0" animBg="1"/>
      <p:bldP spid="122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339F1C-1AF9-EF48-A8B2-E14871019C8C}"/>
              </a:ext>
            </a:extLst>
          </p:cNvPr>
          <p:cNvSpPr>
            <a:spLocks noGrp="1"/>
          </p:cNvSpPr>
          <p:nvPr>
            <p:ph idx="1"/>
          </p:nvPr>
        </p:nvSpPr>
        <p:spPr>
          <a:xfrm>
            <a:off x="304800" y="1212850"/>
            <a:ext cx="8534400" cy="2862263"/>
          </a:xfrm>
        </p:spPr>
        <p:txBody>
          <a:bodyPr/>
          <a:lstStyle/>
          <a:p>
            <a:pPr marL="0" indent="0" eaLnBrk="1" fontAlgn="auto" hangingPunct="1">
              <a:spcBef>
                <a:spcPts val="0"/>
              </a:spcBef>
              <a:spcAft>
                <a:spcPts val="0"/>
              </a:spcAft>
              <a:buClrTx/>
              <a:buFontTx/>
              <a:buNone/>
              <a:defRPr/>
            </a:pPr>
            <a:r>
              <a:rPr lang="en-US" dirty="0"/>
              <a:t>What is the sex of the person if: </a:t>
            </a:r>
          </a:p>
          <a:p>
            <a:pPr marL="0" indent="0" eaLnBrk="1" fontAlgn="auto" hangingPunct="1">
              <a:spcBef>
                <a:spcPts val="0"/>
              </a:spcBef>
              <a:spcAft>
                <a:spcPts val="0"/>
              </a:spcAft>
              <a:buClrTx/>
              <a:buFontTx/>
              <a:buNone/>
              <a:defRPr/>
            </a:pPr>
            <a:endParaRPr lang="en-US" dirty="0"/>
          </a:p>
          <a:p>
            <a:pPr marL="514350" indent="-514350" eaLnBrk="1" fontAlgn="auto" hangingPunct="1">
              <a:spcBef>
                <a:spcPts val="0"/>
              </a:spcBef>
              <a:spcAft>
                <a:spcPts val="0"/>
              </a:spcAft>
              <a:buClrTx/>
              <a:buFontTx/>
              <a:buAutoNum type="arabicPeriod"/>
              <a:defRPr/>
            </a:pPr>
            <a:r>
              <a:rPr lang="en-US" dirty="0"/>
              <a:t>Two X chromosomes, but one had a translocation of SRY to an X-chromosome</a:t>
            </a:r>
          </a:p>
          <a:p>
            <a:pPr marL="514350" indent="-514350" eaLnBrk="1" fontAlgn="auto" hangingPunct="1">
              <a:spcBef>
                <a:spcPts val="0"/>
              </a:spcBef>
              <a:spcAft>
                <a:spcPts val="0"/>
              </a:spcAft>
              <a:buClrTx/>
              <a:buFontTx/>
              <a:buAutoNum type="arabicPeriod"/>
              <a:defRPr/>
            </a:pPr>
            <a:r>
              <a:rPr lang="en-US" dirty="0"/>
              <a:t>Have X and Y chromosomes but the SRY has been deleted from the Y-chromosome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238361B1-D3E6-CC4B-A6A7-3FD56CC3ED13}"/>
              </a:ext>
            </a:extLst>
          </p:cNvPr>
          <p:cNvSpPr>
            <a:spLocks noChangeArrowheads="1"/>
          </p:cNvSpPr>
          <p:nvPr/>
        </p:nvSpPr>
        <p:spPr bwMode="auto">
          <a:xfrm>
            <a:off x="2351088" y="255588"/>
            <a:ext cx="4316412"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X-linked genes</a:t>
            </a:r>
          </a:p>
        </p:txBody>
      </p:sp>
      <p:sp>
        <p:nvSpPr>
          <p:cNvPr id="16386" name="TextBox 3">
            <a:extLst>
              <a:ext uri="{FF2B5EF4-FFF2-40B4-BE49-F238E27FC236}">
                <a16:creationId xmlns:a16="http://schemas.microsoft.com/office/drawing/2014/main" id="{A4E6749C-AAA3-FF48-A8C4-220EBEA08DDC}"/>
              </a:ext>
            </a:extLst>
          </p:cNvPr>
          <p:cNvSpPr txBox="1">
            <a:spLocks noChangeArrowheads="1"/>
          </p:cNvSpPr>
          <p:nvPr/>
        </p:nvSpPr>
        <p:spPr bwMode="auto">
          <a:xfrm>
            <a:off x="685800" y="989013"/>
            <a:ext cx="8001000" cy="101441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When a gene is on the X-chromosome, but not the Y chromosome it is said to be X-linked.</a:t>
            </a:r>
          </a:p>
          <a:p>
            <a:pPr algn="ctr"/>
            <a:r>
              <a:rPr lang="en-US" altLang="en-US" sz="2000" b="0">
                <a:latin typeface="Helvetica" pitchFamily="2" charset="0"/>
              </a:rPr>
              <a:t>Ex: Human color-blindness is an X-linked trait</a:t>
            </a:r>
          </a:p>
        </p:txBody>
      </p:sp>
      <p:sp>
        <p:nvSpPr>
          <p:cNvPr id="14339" name="TextBox 6">
            <a:extLst>
              <a:ext uri="{FF2B5EF4-FFF2-40B4-BE49-F238E27FC236}">
                <a16:creationId xmlns:a16="http://schemas.microsoft.com/office/drawing/2014/main" id="{FB5BCCF1-6EA2-1049-A085-EE9FDE0EDE9F}"/>
              </a:ext>
            </a:extLst>
          </p:cNvPr>
          <p:cNvSpPr txBox="1">
            <a:spLocks noChangeArrowheads="1"/>
          </p:cNvSpPr>
          <p:nvPr/>
        </p:nvSpPr>
        <p:spPr bwMode="auto">
          <a:xfrm>
            <a:off x="179388" y="5180013"/>
            <a:ext cx="4343400" cy="1322387"/>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Females: </a:t>
            </a: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dominant normal vision</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dominant normal vision</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recessive color blind</a:t>
            </a:r>
            <a:endParaRPr lang="en-US" altLang="en-US" sz="2000">
              <a:latin typeface="Helvetica" pitchFamily="2" charset="0"/>
            </a:endParaRPr>
          </a:p>
        </p:txBody>
      </p:sp>
      <p:pic>
        <p:nvPicPr>
          <p:cNvPr id="14340" name="Picture 2">
            <a:extLst>
              <a:ext uri="{FF2B5EF4-FFF2-40B4-BE49-F238E27FC236}">
                <a16:creationId xmlns:a16="http://schemas.microsoft.com/office/drawing/2014/main" id="{4AF954FE-0F6D-E142-8D27-1E993B491D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2788" y="2130425"/>
            <a:ext cx="2951162"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a:extLst>
              <a:ext uri="{FF2B5EF4-FFF2-40B4-BE49-F238E27FC236}">
                <a16:creationId xmlns:a16="http://schemas.microsoft.com/office/drawing/2014/main" id="{BC679E81-3573-CE43-8BD5-BD90EDB9C8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8963" y="2135188"/>
            <a:ext cx="25781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9">
            <a:extLst>
              <a:ext uri="{FF2B5EF4-FFF2-40B4-BE49-F238E27FC236}">
                <a16:creationId xmlns:a16="http://schemas.microsoft.com/office/drawing/2014/main" id="{D2544937-3AB4-FC4F-B1A0-CE895EA39B53}"/>
              </a:ext>
            </a:extLst>
          </p:cNvPr>
          <p:cNvSpPr>
            <a:spLocks noChangeArrowheads="1"/>
          </p:cNvSpPr>
          <p:nvPr/>
        </p:nvSpPr>
        <p:spPr bwMode="auto">
          <a:xfrm>
            <a:off x="2590800" y="4648200"/>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http://enchroma.com/test/instructions/</a:t>
            </a:r>
          </a:p>
        </p:txBody>
      </p:sp>
      <p:sp>
        <p:nvSpPr>
          <p:cNvPr id="14343" name="TextBox 11">
            <a:extLst>
              <a:ext uri="{FF2B5EF4-FFF2-40B4-BE49-F238E27FC236}">
                <a16:creationId xmlns:a16="http://schemas.microsoft.com/office/drawing/2014/main" id="{977A2E65-4A4D-9745-BCB6-383F032DD056}"/>
              </a:ext>
            </a:extLst>
          </p:cNvPr>
          <p:cNvSpPr txBox="1">
            <a:spLocks noChangeArrowheads="1"/>
          </p:cNvSpPr>
          <p:nvPr/>
        </p:nvSpPr>
        <p:spPr bwMode="auto">
          <a:xfrm>
            <a:off x="4648200" y="5180013"/>
            <a:ext cx="4343400"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Males: </a:t>
            </a: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Y = </a:t>
            </a:r>
            <a:r>
              <a:rPr lang="en-US" altLang="en-US" sz="2000" b="0">
                <a:latin typeface="Helvetica" pitchFamily="2" charset="0"/>
              </a:rPr>
              <a:t>dominant normal vision</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Y = </a:t>
            </a:r>
            <a:r>
              <a:rPr lang="en-US" altLang="en-US" sz="2000" b="0">
                <a:latin typeface="Helvetica" pitchFamily="2" charset="0"/>
              </a:rPr>
              <a:t>recessive color blind</a:t>
            </a:r>
            <a:endParaRPr lang="en-US" altLang="en-US" sz="2000">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42" grpId="0"/>
      <p:bldP spid="143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FA4D7CD2-EF49-0341-93C4-0046E748B458}"/>
              </a:ext>
            </a:extLst>
          </p:cNvPr>
          <p:cNvSpPr>
            <a:spLocks noChangeArrowheads="1"/>
          </p:cNvSpPr>
          <p:nvPr/>
        </p:nvSpPr>
        <p:spPr bwMode="auto">
          <a:xfrm>
            <a:off x="1676400" y="255588"/>
            <a:ext cx="6019800" cy="46196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r>
              <a:rPr lang="en-US" dirty="0">
                <a:effectLst>
                  <a:outerShdw blurRad="38100" dist="38100" dir="2700000" algn="tl">
                    <a:srgbClr val="FFFFFF"/>
                  </a:outerShdw>
                </a:effectLst>
                <a:latin typeface="Helvetica" charset="0"/>
                <a:ea typeface="Helvetica" charset="0"/>
                <a:cs typeface="Helvetica" charset="0"/>
              </a:rPr>
              <a:t>X-linked human genetic disorders</a:t>
            </a:r>
          </a:p>
        </p:txBody>
      </p:sp>
      <p:sp>
        <p:nvSpPr>
          <p:cNvPr id="18434" name="TextBox 3">
            <a:extLst>
              <a:ext uri="{FF2B5EF4-FFF2-40B4-BE49-F238E27FC236}">
                <a16:creationId xmlns:a16="http://schemas.microsoft.com/office/drawing/2014/main" id="{B0A460F6-7DE3-844B-8B7D-BC169BB02B89}"/>
              </a:ext>
            </a:extLst>
          </p:cNvPr>
          <p:cNvSpPr txBox="1">
            <a:spLocks noChangeArrowheads="1"/>
          </p:cNvSpPr>
          <p:nvPr/>
        </p:nvSpPr>
        <p:spPr bwMode="auto">
          <a:xfrm>
            <a:off x="5105400" y="1141413"/>
            <a:ext cx="3505200" cy="16319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X-linked diseases are much </a:t>
            </a:r>
            <a:r>
              <a:rPr lang="en-US" altLang="en-US" sz="2000">
                <a:latin typeface="Helvetica" pitchFamily="2" charset="0"/>
              </a:rPr>
              <a:t>more common in men </a:t>
            </a:r>
            <a:r>
              <a:rPr lang="en-US" altLang="en-US" sz="2000" b="0">
                <a:latin typeface="Helvetica" pitchFamily="2" charset="0"/>
              </a:rPr>
              <a:t>than they are in women. If a man has an affected X they have the disease!</a:t>
            </a:r>
          </a:p>
        </p:txBody>
      </p:sp>
      <p:sp>
        <p:nvSpPr>
          <p:cNvPr id="18435" name="TextBox 6">
            <a:extLst>
              <a:ext uri="{FF2B5EF4-FFF2-40B4-BE49-F238E27FC236}">
                <a16:creationId xmlns:a16="http://schemas.microsoft.com/office/drawing/2014/main" id="{3204B6B3-64E0-6945-A5C0-A8A9207D0CE6}"/>
              </a:ext>
            </a:extLst>
          </p:cNvPr>
          <p:cNvSpPr txBox="1">
            <a:spLocks noChangeArrowheads="1"/>
          </p:cNvSpPr>
          <p:nvPr/>
        </p:nvSpPr>
        <p:spPr bwMode="auto">
          <a:xfrm>
            <a:off x="5678488" y="3657600"/>
            <a:ext cx="2359025"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Females: </a:t>
            </a: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unaffected</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unaffected</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 = </a:t>
            </a:r>
            <a:r>
              <a:rPr lang="en-US" altLang="en-US" sz="2000" b="0">
                <a:latin typeface="Helvetica" pitchFamily="2" charset="0"/>
              </a:rPr>
              <a:t>affected</a:t>
            </a:r>
            <a:endParaRPr lang="en-US" altLang="en-US" sz="2000">
              <a:latin typeface="Helvetica" pitchFamily="2" charset="0"/>
            </a:endParaRPr>
          </a:p>
        </p:txBody>
      </p:sp>
      <p:sp>
        <p:nvSpPr>
          <p:cNvPr id="18436" name="TextBox 11">
            <a:extLst>
              <a:ext uri="{FF2B5EF4-FFF2-40B4-BE49-F238E27FC236}">
                <a16:creationId xmlns:a16="http://schemas.microsoft.com/office/drawing/2014/main" id="{3BCF434F-9BAB-4A4C-8FD4-877218B99BEF}"/>
              </a:ext>
            </a:extLst>
          </p:cNvPr>
          <p:cNvSpPr txBox="1">
            <a:spLocks noChangeArrowheads="1"/>
          </p:cNvSpPr>
          <p:nvPr/>
        </p:nvSpPr>
        <p:spPr bwMode="auto">
          <a:xfrm>
            <a:off x="5678488" y="5105400"/>
            <a:ext cx="2359025" cy="10160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Helvetica" pitchFamily="2" charset="0"/>
              </a:rPr>
              <a:t>Males: </a:t>
            </a: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Y = </a:t>
            </a:r>
            <a:r>
              <a:rPr lang="en-US" altLang="en-US" sz="2000" b="0">
                <a:latin typeface="Helvetica" pitchFamily="2" charset="0"/>
              </a:rPr>
              <a:t>unaffected</a:t>
            </a:r>
            <a:endParaRPr lang="en-US" altLang="en-US" sz="2000">
              <a:latin typeface="Helvetica" pitchFamily="2" charset="0"/>
            </a:endParaRPr>
          </a:p>
          <a:p>
            <a:pPr>
              <a:buFont typeface="Arial" panose="020B0604020202020204" pitchFamily="34" charset="0"/>
              <a:buChar char="•"/>
            </a:pPr>
            <a:r>
              <a:rPr lang="en-US" altLang="en-US" sz="2000">
                <a:latin typeface="Helvetica" pitchFamily="2" charset="0"/>
              </a:rPr>
              <a:t>X</a:t>
            </a:r>
            <a:r>
              <a:rPr lang="en-US" altLang="en-US" sz="2000" baseline="30000">
                <a:latin typeface="Helvetica" pitchFamily="2" charset="0"/>
              </a:rPr>
              <a:t>b</a:t>
            </a:r>
            <a:r>
              <a:rPr lang="en-US" altLang="en-US" sz="2000">
                <a:latin typeface="Helvetica" pitchFamily="2" charset="0"/>
              </a:rPr>
              <a:t>Y = </a:t>
            </a:r>
            <a:r>
              <a:rPr lang="en-US" altLang="en-US" sz="2000" b="0">
                <a:latin typeface="Helvetica" pitchFamily="2" charset="0"/>
              </a:rPr>
              <a:t>affected</a:t>
            </a:r>
            <a:endParaRPr lang="en-US" altLang="en-US" sz="2000">
              <a:latin typeface="Helvetica" pitchFamily="2" charset="0"/>
            </a:endParaRPr>
          </a:p>
        </p:txBody>
      </p:sp>
      <p:pic>
        <p:nvPicPr>
          <p:cNvPr id="18437" name="Picture 1">
            <a:extLst>
              <a:ext uri="{FF2B5EF4-FFF2-40B4-BE49-F238E27FC236}">
                <a16:creationId xmlns:a16="http://schemas.microsoft.com/office/drawing/2014/main" id="{F221536D-79D1-5947-99CF-71BA6DFE2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88" y="989013"/>
            <a:ext cx="46228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119616</TotalTime>
  <Words>2555</Words>
  <Application>Microsoft Macintosh PowerPoint</Application>
  <PresentationFormat>On-screen Show (4:3)</PresentationFormat>
  <Paragraphs>340</Paragraphs>
  <Slides>46</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Times New Roman</vt:lpstr>
      <vt:lpstr>ＭＳ Ｐゴシック</vt:lpstr>
      <vt:lpstr>Arial</vt:lpstr>
      <vt:lpstr>Arial Narrow</vt:lpstr>
      <vt:lpstr>Helvetica</vt:lpstr>
      <vt:lpstr>Wingdings</vt:lpstr>
      <vt:lpstr>Calibri</vt:lpstr>
      <vt:lpstr>C6eActiveLectureQuestions</vt:lpstr>
      <vt:lpstr>PowerPoint Presentation</vt:lpstr>
      <vt:lpstr>Fun genetics fact of day – The Heterozygous Advantage Hypothesis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Genetics Fact of the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vector>
  </TitlesOfParts>
  <Company>Benjamin Cummings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slide</dc:title>
  <dc:creator>BCP User</dc:creator>
  <cp:lastModifiedBy>Lani Keller</cp:lastModifiedBy>
  <cp:revision>2131</cp:revision>
  <cp:lastPrinted>2007-12-04T16:39:30Z</cp:lastPrinted>
  <dcterms:created xsi:type="dcterms:W3CDTF">2002-07-11T17:04:39Z</dcterms:created>
  <dcterms:modified xsi:type="dcterms:W3CDTF">2020-12-29T19:59:31Z</dcterms:modified>
</cp:coreProperties>
</file>